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80" r:id="rId2"/>
    <p:sldId id="381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</p:sldIdLst>
  <p:sldSz cx="9144000" cy="6858000" type="screen4x3"/>
  <p:notesSz cx="6858000" cy="994568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Palatino Linotype" pitchFamily="18" charset="0"/>
        <a:ea typeface="palatino"/>
        <a:cs typeface="palatino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Palatino Linotype" pitchFamily="18" charset="0"/>
        <a:ea typeface="palatino"/>
        <a:cs typeface="palatino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Palatino Linotype" pitchFamily="18" charset="0"/>
        <a:ea typeface="palatino"/>
        <a:cs typeface="palatino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Palatino Linotype" pitchFamily="18" charset="0"/>
        <a:ea typeface="palatino"/>
        <a:cs typeface="palatino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Palatino Linotype" pitchFamily="18" charset="0"/>
        <a:ea typeface="palatino"/>
        <a:cs typeface="palatino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Palatino Linotype" pitchFamily="18" charset="0"/>
        <a:ea typeface="palatino"/>
        <a:cs typeface="palatino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Palatino Linotype" pitchFamily="18" charset="0"/>
        <a:ea typeface="palatino"/>
        <a:cs typeface="palatino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Palatino Linotype" pitchFamily="18" charset="0"/>
        <a:ea typeface="palatino"/>
        <a:cs typeface="palatino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Palatino Linotype" pitchFamily="18" charset="0"/>
        <a:ea typeface="palatino"/>
        <a:cs typeface="palatino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FFCCFF"/>
    <a:srgbClr val="F2F2F2"/>
    <a:srgbClr val="FFC000"/>
    <a:srgbClr val="FF99FF"/>
    <a:srgbClr val="9933FF"/>
    <a:srgbClr val="CC3300"/>
    <a:srgbClr val="00FF00"/>
    <a:srgbClr val="BFA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86" autoAdjust="0"/>
    <p:restoredTop sz="92321" autoAdjust="0"/>
  </p:normalViewPr>
  <p:slideViewPr>
    <p:cSldViewPr>
      <p:cViewPr varScale="1">
        <p:scale>
          <a:sx n="91" d="100"/>
          <a:sy n="91" d="100"/>
        </p:scale>
        <p:origin x="1413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12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147.wmf"/><Relationship Id="rId1" Type="http://schemas.openxmlformats.org/officeDocument/2006/relationships/image" Target="../media/image146.png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png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49.wmf"/><Relationship Id="rId3" Type="http://schemas.openxmlformats.org/officeDocument/2006/relationships/image" Target="../media/image39.png"/><Relationship Id="rId7" Type="http://schemas.openxmlformats.org/officeDocument/2006/relationships/image" Target="../media/image43.wmf"/><Relationship Id="rId12" Type="http://schemas.openxmlformats.org/officeDocument/2006/relationships/image" Target="../media/image48.wmf"/><Relationship Id="rId17" Type="http://schemas.openxmlformats.org/officeDocument/2006/relationships/image" Target="../media/image53.wmf"/><Relationship Id="rId2" Type="http://schemas.openxmlformats.org/officeDocument/2006/relationships/image" Target="../media/image38.png"/><Relationship Id="rId16" Type="http://schemas.openxmlformats.org/officeDocument/2006/relationships/image" Target="../media/image52.wmf"/><Relationship Id="rId1" Type="http://schemas.openxmlformats.org/officeDocument/2006/relationships/image" Target="../media/image37.png"/><Relationship Id="rId6" Type="http://schemas.openxmlformats.org/officeDocument/2006/relationships/image" Target="../media/image42.wmf"/><Relationship Id="rId11" Type="http://schemas.openxmlformats.org/officeDocument/2006/relationships/image" Target="../media/image47.wmf"/><Relationship Id="rId5" Type="http://schemas.openxmlformats.org/officeDocument/2006/relationships/image" Target="../media/image41.wmf"/><Relationship Id="rId15" Type="http://schemas.openxmlformats.org/officeDocument/2006/relationships/image" Target="../media/image51.wmf"/><Relationship Id="rId10" Type="http://schemas.openxmlformats.org/officeDocument/2006/relationships/image" Target="../media/image46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Relationship Id="rId14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44.wmf"/><Relationship Id="rId7" Type="http://schemas.openxmlformats.org/officeDocument/2006/relationships/image" Target="../media/image69.wmf"/><Relationship Id="rId2" Type="http://schemas.openxmlformats.org/officeDocument/2006/relationships/image" Target="../media/image37.png"/><Relationship Id="rId1" Type="http://schemas.openxmlformats.org/officeDocument/2006/relationships/image" Target="../media/image66.e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image" Target="../media/image76.png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92.wmf"/><Relationship Id="rId1" Type="http://schemas.openxmlformats.org/officeDocument/2006/relationships/image" Target="../media/image37.png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A9B0A-E781-4B44-B49F-70FB2C5EFC1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79C72-2DE8-433C-84F4-C23D8DE209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77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202"/>
            <a:ext cx="5486400" cy="44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/>
              <a:t>Click to edit Master text styles</a:t>
            </a:r>
          </a:p>
          <a:p>
            <a:pPr lvl="1"/>
            <a:r>
              <a:rPr lang="en-US" altLang="ko-KR" noProof="0"/>
              <a:t>Second level</a:t>
            </a:r>
          </a:p>
          <a:p>
            <a:pPr lvl="2"/>
            <a:r>
              <a:rPr lang="en-US" altLang="ko-KR" noProof="0"/>
              <a:t>Third level</a:t>
            </a:r>
          </a:p>
          <a:p>
            <a:pPr lvl="3"/>
            <a:r>
              <a:rPr lang="en-US" altLang="ko-KR" noProof="0"/>
              <a:t>Fourth level</a:t>
            </a:r>
          </a:p>
          <a:p>
            <a:pPr lvl="4"/>
            <a:r>
              <a:rPr lang="en-US" altLang="ko-KR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678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6678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fld id="{15EF8AA6-7BE4-44DC-9345-700C7D48B7F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73005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 bwMode="auto">
          <a:xfrm>
            <a:off x="323528" y="1916832"/>
            <a:ext cx="8424936" cy="1872208"/>
          </a:xfrm>
          <a:prstGeom prst="roundRect">
            <a:avLst>
              <a:gd name="adj" fmla="val 11829"/>
            </a:avLst>
          </a:prstGeom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en-GB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cs typeface="굴림" pitchFamily="34" charset="-127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txBody>
          <a:bodyPr/>
          <a:lstStyle>
            <a:lvl1pPr algn="ctr" latinLnBrk="0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ko-KR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>
            <a:lvl1pPr marL="0" indent="0" algn="ctr" latinLnBrk="0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ko-KR"/>
              <a:t>Click to edit Master subtitle style</a:t>
            </a: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0" y="6408564"/>
            <a:ext cx="9144000" cy="4048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ja-JP" altLang="en-US" sz="160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    </a:t>
            </a:r>
            <a:fld id="{1A98A002-1220-42CC-9F81-5BE9558F9DD6}" type="datetime5">
              <a:rPr lang="ja-JP" altLang="en-US" sz="160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2024/03/25</a:t>
            </a:fld>
            <a:r>
              <a:rPr lang="ja-JP" altLang="en-US" sz="160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US" altLang="ja-JP" sz="160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|</a:t>
            </a:r>
            <a:r>
              <a:rPr lang="ja-JP" altLang="en-US" sz="160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US" altLang="ja-JP" sz="160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R.</a:t>
            </a:r>
            <a:r>
              <a:rPr lang="en-US" altLang="ja-JP" sz="1600" baseline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 Saito | Solid State Physics                                                                                   </a:t>
            </a:r>
            <a:fld id="{3D0CE33F-F4AE-4849-934B-426F0F03C57C}" type="slidenum">
              <a:rPr lang="en-US" altLang="ja-JP" sz="1600" baseline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‹#›</a:t>
            </a:fld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036"/>
            <a:ext cx="9144000" cy="6636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algn="ctr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1"/>
            <a:ext cx="8229600" cy="4392489"/>
          </a:xfrm>
        </p:spPr>
        <p:txBody>
          <a:bodyPr/>
          <a:lstStyle>
            <a:lvl1pPr eaLnBrk="0" latinLnBrk="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eaLnBrk="0" latinLnBrk="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eaLnBrk="0" latinLnBrk="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eaLnBrk="0" latinLnBrk="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eaLnBrk="0" latinLnBrk="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 latinLnBrk="0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0" y="101036"/>
            <a:ext cx="9144000" cy="6636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ulim" pitchFamily="34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Palatino Linotype" pitchFamily="18" charset="0"/>
                <a:ea typeface="Gulim" pitchFamily="34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Palatino Linotype" pitchFamily="18" charset="0"/>
                <a:ea typeface="Gulim" pitchFamily="34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Palatino Linotype" pitchFamily="18" charset="0"/>
                <a:ea typeface="Gulim" pitchFamily="34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Palatino Linotype" pitchFamily="18" charset="0"/>
                <a:ea typeface="Gulim" pitchFamily="34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Palatino Linotype" pitchFamily="18" charset="0"/>
                <a:ea typeface="굴림" pitchFamily="34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Palatino Linotype" pitchFamily="18" charset="0"/>
                <a:ea typeface="굴림" pitchFamily="34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Palatino Linotype" pitchFamily="18" charset="0"/>
                <a:ea typeface="굴림" pitchFamily="34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Palatino Linotype" pitchFamily="18" charset="0"/>
                <a:ea typeface="굴림" pitchFamily="34" charset="-127"/>
              </a:defRPr>
            </a:lvl9pPr>
          </a:lstStyle>
          <a:p>
            <a:r>
              <a:rPr lang="en-US" kern="0"/>
              <a:t>Click to edit Master title style</a:t>
            </a:r>
            <a:endParaRPr lang="en-US" kern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536504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536504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01036"/>
            <a:ext cx="9144000" cy="6636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algn="ctr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8230"/>
            <a:ext cx="4040188" cy="639762"/>
          </a:xfrm>
        </p:spPr>
        <p:txBody>
          <a:bodyPr anchor="b"/>
          <a:lstStyle>
            <a:lvl1pPr marL="0" indent="0" latinLnBrk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97992"/>
            <a:ext cx="4040188" cy="3951288"/>
          </a:xfrm>
        </p:spPr>
        <p:txBody>
          <a:bodyPr/>
          <a:lstStyle>
            <a:lvl1pPr latinLnBrk="0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latinLnBrk="0"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latinLnBrk="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latinLnBrk="0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latinLnBrk="0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8230"/>
            <a:ext cx="4041775" cy="639762"/>
          </a:xfrm>
        </p:spPr>
        <p:txBody>
          <a:bodyPr anchor="b"/>
          <a:lstStyle>
            <a:lvl1pPr marL="0" indent="0" latinLnBrk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97992"/>
            <a:ext cx="4041775" cy="3951288"/>
          </a:xfrm>
        </p:spPr>
        <p:txBody>
          <a:bodyPr/>
          <a:lstStyle>
            <a:lvl1pPr latinLnBrk="0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latinLnBrk="0"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latinLnBrk="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latinLnBrk="0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latinLnBrk="0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01036"/>
            <a:ext cx="9144000" cy="6636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algn="ctr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800"/>
            <a:ext cx="82296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0" y="6408564"/>
            <a:ext cx="9144000" cy="4048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ja-JP" altLang="en-US" sz="160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    </a:t>
            </a:r>
            <a:fld id="{1A98A002-1220-42CC-9F81-5BE9558F9DD6}" type="datetime5">
              <a:rPr lang="ja-JP" altLang="en-US" sz="160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2024/03/25</a:t>
            </a:fld>
            <a:r>
              <a:rPr lang="ja-JP" altLang="en-US" sz="160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US" altLang="ja-JP" sz="160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|</a:t>
            </a:r>
            <a:r>
              <a:rPr lang="ja-JP" altLang="en-US" sz="160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US" altLang="ja-JP" sz="160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R.</a:t>
            </a:r>
            <a:r>
              <a:rPr lang="en-US" altLang="ja-JP" sz="1600" baseline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 Saito | Solid State Physics                                                                                   </a:t>
            </a:r>
            <a:fld id="{3D0CE33F-F4AE-4849-934B-426F0F03C57C}" type="slidenum">
              <a:rPr lang="en-US" altLang="ja-JP" sz="1600" baseline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‹#›</a:t>
            </a:fld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</p:sldLayoutIdLst>
  <p:hf hdr="0" ftr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+mj-lt"/>
          <a:ea typeface="Gulim" pitchFamily="34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Palatino Linotype" pitchFamily="18" charset="0"/>
          <a:ea typeface="Gulim" pitchFamily="34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Palatino Linotype" pitchFamily="18" charset="0"/>
          <a:ea typeface="Gulim" pitchFamily="34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Palatino Linotype" pitchFamily="18" charset="0"/>
          <a:ea typeface="Gulim" pitchFamily="34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Palatino Linotype" pitchFamily="18" charset="0"/>
          <a:ea typeface="Gulim" pitchFamily="34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Palatino Linotype" pitchFamily="18" charset="0"/>
          <a:ea typeface="굴림" pitchFamily="34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Palatino Linotype" pitchFamily="18" charset="0"/>
          <a:ea typeface="굴림" pitchFamily="34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Palatino Linotype" pitchFamily="18" charset="0"/>
          <a:ea typeface="굴림" pitchFamily="34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Palatino Linotype" pitchFamily="18" charset="0"/>
          <a:ea typeface="굴림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Gulim" pitchFamily="3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Gulim" pitchFamily="3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Gulim" pitchFamily="3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Gulim" pitchFamily="3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Gulim" pitchFamily="34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69.wmf"/><Relationship Id="rId3" Type="http://schemas.openxmlformats.org/officeDocument/2006/relationships/image" Target="../media/image80.png"/><Relationship Id="rId7" Type="http://schemas.openxmlformats.org/officeDocument/2006/relationships/image" Target="../media/image77.png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68.wmf"/><Relationship Id="rId5" Type="http://schemas.openxmlformats.org/officeDocument/2006/relationships/image" Target="../media/image76.png"/><Relationship Id="rId15" Type="http://schemas.openxmlformats.org/officeDocument/2006/relationships/image" Target="../media/image70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78.png"/><Relationship Id="rId14" Type="http://schemas.openxmlformats.org/officeDocument/2006/relationships/oleObject" Target="../embeddings/oleObject4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82.png"/><Relationship Id="rId3" Type="http://schemas.openxmlformats.org/officeDocument/2006/relationships/tags" Target="../tags/tag44.xml"/><Relationship Id="rId21" Type="http://schemas.openxmlformats.org/officeDocument/2006/relationships/image" Target="../media/image86.png"/><Relationship Id="rId7" Type="http://schemas.openxmlformats.org/officeDocument/2006/relationships/tags" Target="../tags/tag48.xml"/><Relationship Id="rId12" Type="http://schemas.openxmlformats.org/officeDocument/2006/relationships/image" Target="../media/image79.wmf"/><Relationship Id="rId17" Type="http://schemas.openxmlformats.org/officeDocument/2006/relationships/image" Target="../media/image81.wmf"/><Relationship Id="rId2" Type="http://schemas.openxmlformats.org/officeDocument/2006/relationships/tags" Target="../tags/tag43.xml"/><Relationship Id="rId16" Type="http://schemas.openxmlformats.org/officeDocument/2006/relationships/oleObject" Target="../embeddings/oleObject49.bin"/><Relationship Id="rId20" Type="http://schemas.openxmlformats.org/officeDocument/2006/relationships/image" Target="../media/image85.png"/><Relationship Id="rId1" Type="http://schemas.openxmlformats.org/officeDocument/2006/relationships/vmlDrawing" Target="../drawings/vmlDrawing7.vml"/><Relationship Id="rId6" Type="http://schemas.openxmlformats.org/officeDocument/2006/relationships/tags" Target="../tags/tag47.xml"/><Relationship Id="rId11" Type="http://schemas.openxmlformats.org/officeDocument/2006/relationships/oleObject" Target="../embeddings/oleObject46.bin"/><Relationship Id="rId24" Type="http://schemas.openxmlformats.org/officeDocument/2006/relationships/image" Target="../media/image89.png"/><Relationship Id="rId5" Type="http://schemas.openxmlformats.org/officeDocument/2006/relationships/tags" Target="../tags/tag46.xml"/><Relationship Id="rId15" Type="http://schemas.openxmlformats.org/officeDocument/2006/relationships/image" Target="../media/image80.wmf"/><Relationship Id="rId23" Type="http://schemas.openxmlformats.org/officeDocument/2006/relationships/image" Target="../media/image88.png"/><Relationship Id="rId10" Type="http://schemas.openxmlformats.org/officeDocument/2006/relationships/image" Target="../media/image84.png"/><Relationship Id="rId19" Type="http://schemas.openxmlformats.org/officeDocument/2006/relationships/image" Target="../media/image83.png"/><Relationship Id="rId4" Type="http://schemas.openxmlformats.org/officeDocument/2006/relationships/tags" Target="../tags/tag45.xml"/><Relationship Id="rId9" Type="http://schemas.openxmlformats.org/officeDocument/2006/relationships/slideLayout" Target="../slideLayouts/slideLayout2.xml"/><Relationship Id="rId14" Type="http://schemas.openxmlformats.org/officeDocument/2006/relationships/oleObject" Target="../embeddings/oleObject48.bin"/><Relationship Id="rId22" Type="http://schemas.openxmlformats.org/officeDocument/2006/relationships/image" Target="../media/image8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92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.xml"/><Relationship Id="rId18" Type="http://schemas.openxmlformats.org/officeDocument/2006/relationships/oleObject" Target="../embeddings/oleObject52.bin"/><Relationship Id="rId26" Type="http://schemas.openxmlformats.org/officeDocument/2006/relationships/image" Target="../media/image95.png"/><Relationship Id="rId3" Type="http://schemas.openxmlformats.org/officeDocument/2006/relationships/tags" Target="../tags/tag53.xml"/><Relationship Id="rId21" Type="http://schemas.openxmlformats.org/officeDocument/2006/relationships/image" Target="../media/image69.wmf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image" Target="../media/image92.wmf"/><Relationship Id="rId25" Type="http://schemas.openxmlformats.org/officeDocument/2006/relationships/image" Target="../media/image94.png"/><Relationship Id="rId33" Type="http://schemas.openxmlformats.org/officeDocument/2006/relationships/image" Target="../media/image102.png"/><Relationship Id="rId2" Type="http://schemas.openxmlformats.org/officeDocument/2006/relationships/tags" Target="../tags/tag52.xml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3.bin"/><Relationship Id="rId29" Type="http://schemas.openxmlformats.org/officeDocument/2006/relationships/image" Target="../media/image98.png"/><Relationship Id="rId1" Type="http://schemas.openxmlformats.org/officeDocument/2006/relationships/vmlDrawing" Target="../drawings/vmlDrawing8.v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image" Target="../media/image93.png"/><Relationship Id="rId32" Type="http://schemas.openxmlformats.org/officeDocument/2006/relationships/image" Target="../media/image101.png"/><Relationship Id="rId5" Type="http://schemas.openxmlformats.org/officeDocument/2006/relationships/tags" Target="../tags/tag55.xml"/><Relationship Id="rId15" Type="http://schemas.openxmlformats.org/officeDocument/2006/relationships/image" Target="../media/image37.png"/><Relationship Id="rId23" Type="http://schemas.openxmlformats.org/officeDocument/2006/relationships/image" Target="../media/image70.wmf"/><Relationship Id="rId28" Type="http://schemas.openxmlformats.org/officeDocument/2006/relationships/image" Target="../media/image97.png"/><Relationship Id="rId10" Type="http://schemas.openxmlformats.org/officeDocument/2006/relationships/tags" Target="../tags/tag60.xml"/><Relationship Id="rId19" Type="http://schemas.openxmlformats.org/officeDocument/2006/relationships/image" Target="../media/image68.wmf"/><Relationship Id="rId31" Type="http://schemas.openxmlformats.org/officeDocument/2006/relationships/image" Target="../media/image100.pn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oleObject" Target="../embeddings/oleObject50.bin"/><Relationship Id="rId22" Type="http://schemas.openxmlformats.org/officeDocument/2006/relationships/oleObject" Target="../embeddings/oleObject54.bin"/><Relationship Id="rId27" Type="http://schemas.openxmlformats.org/officeDocument/2006/relationships/image" Target="../media/image96.png"/><Relationship Id="rId30" Type="http://schemas.openxmlformats.org/officeDocument/2006/relationships/image" Target="../media/image99.png"/><Relationship Id="rId8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" Type="http://schemas.openxmlformats.org/officeDocument/2006/relationships/tags" Target="../tags/tag64.xml"/><Relationship Id="rId16" Type="http://schemas.openxmlformats.org/officeDocument/2006/relationships/image" Target="../media/image107.pn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image" Target="../media/image1010.png"/><Relationship Id="rId5" Type="http://schemas.openxmlformats.org/officeDocument/2006/relationships/tags" Target="../tags/tag67.xml"/><Relationship Id="rId15" Type="http://schemas.openxmlformats.org/officeDocument/2006/relationships/image" Target="../media/image106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image" Target="../media/image10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090.png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image" Target="../media/image101.png"/><Relationship Id="rId17" Type="http://schemas.openxmlformats.org/officeDocument/2006/relationships/image" Target="../media/image113.png"/><Relationship Id="rId2" Type="http://schemas.openxmlformats.org/officeDocument/2006/relationships/tags" Target="../tags/tag72.xml"/><Relationship Id="rId16" Type="http://schemas.openxmlformats.org/officeDocument/2006/relationships/image" Target="../media/image112.png"/><Relationship Id="rId1" Type="http://schemas.openxmlformats.org/officeDocument/2006/relationships/vmlDrawing" Target="../drawings/vmlDrawing9.vml"/><Relationship Id="rId6" Type="http://schemas.openxmlformats.org/officeDocument/2006/relationships/tags" Target="../tags/tag76.xml"/><Relationship Id="rId11" Type="http://schemas.openxmlformats.org/officeDocument/2006/relationships/image" Target="../media/image102.png"/><Relationship Id="rId5" Type="http://schemas.openxmlformats.org/officeDocument/2006/relationships/tags" Target="../tags/tag75.xml"/><Relationship Id="rId15" Type="http://schemas.openxmlformats.org/officeDocument/2006/relationships/image" Target="../media/image111.png"/><Relationship Id="rId10" Type="http://schemas.openxmlformats.org/officeDocument/2006/relationships/image" Target="../media/image37.png"/><Relationship Id="rId4" Type="http://schemas.openxmlformats.org/officeDocument/2006/relationships/tags" Target="../tags/tag74.xml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110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90.xml"/><Relationship Id="rId18" Type="http://schemas.openxmlformats.org/officeDocument/2006/relationships/image" Target="../media/image114.png"/><Relationship Id="rId26" Type="http://schemas.openxmlformats.org/officeDocument/2006/relationships/image" Target="../media/image122.png"/><Relationship Id="rId3" Type="http://schemas.openxmlformats.org/officeDocument/2006/relationships/tags" Target="../tags/tag80.xml"/><Relationship Id="rId21" Type="http://schemas.openxmlformats.org/officeDocument/2006/relationships/image" Target="../media/image117.png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image" Target="../media/image1140.png"/><Relationship Id="rId25" Type="http://schemas.openxmlformats.org/officeDocument/2006/relationships/image" Target="../media/image121.png"/><Relationship Id="rId33" Type="http://schemas.openxmlformats.org/officeDocument/2006/relationships/image" Target="../media/image128.png"/><Relationship Id="rId2" Type="http://schemas.openxmlformats.org/officeDocument/2006/relationships/tags" Target="../tags/tag7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16.png"/><Relationship Id="rId29" Type="http://schemas.openxmlformats.org/officeDocument/2006/relationships/image" Target="../media/image125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image" Target="../media/image120.png"/><Relationship Id="rId32" Type="http://schemas.openxmlformats.org/officeDocument/2006/relationships/image" Target="../media/image127.png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23" Type="http://schemas.openxmlformats.org/officeDocument/2006/relationships/image" Target="../media/image119.png"/><Relationship Id="rId28" Type="http://schemas.openxmlformats.org/officeDocument/2006/relationships/image" Target="../media/image124.png"/><Relationship Id="rId10" Type="http://schemas.openxmlformats.org/officeDocument/2006/relationships/tags" Target="../tags/tag87.xml"/><Relationship Id="rId19" Type="http://schemas.openxmlformats.org/officeDocument/2006/relationships/image" Target="../media/image115.png"/><Relationship Id="rId31" Type="http://schemas.openxmlformats.org/officeDocument/2006/relationships/image" Target="../media/image126.png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image" Target="../media/image118.png"/><Relationship Id="rId27" Type="http://schemas.openxmlformats.org/officeDocument/2006/relationships/image" Target="../media/image123.png"/><Relationship Id="rId30" Type="http://schemas.openxmlformats.org/officeDocument/2006/relationships/image" Target="../media/image1270.png"/><Relationship Id="rId8" Type="http://schemas.openxmlformats.org/officeDocument/2006/relationships/tags" Target="../tags/tag8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123.png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image" Target="../media/image130.png"/><Relationship Id="rId17" Type="http://schemas.openxmlformats.org/officeDocument/2006/relationships/image" Target="../media/image126.png"/><Relationship Id="rId2" Type="http://schemas.openxmlformats.org/officeDocument/2006/relationships/tags" Target="../tags/tag93.xml"/><Relationship Id="rId16" Type="http://schemas.openxmlformats.org/officeDocument/2006/relationships/image" Target="../media/image101.png"/><Relationship Id="rId20" Type="http://schemas.openxmlformats.org/officeDocument/2006/relationships/image" Target="../media/image132.png"/><Relationship Id="rId1" Type="http://schemas.openxmlformats.org/officeDocument/2006/relationships/vmlDrawing" Target="../drawings/vmlDrawing10.vml"/><Relationship Id="rId6" Type="http://schemas.openxmlformats.org/officeDocument/2006/relationships/tags" Target="../tags/tag97.xml"/><Relationship Id="rId11" Type="http://schemas.openxmlformats.org/officeDocument/2006/relationships/image" Target="../media/image129.wmf"/><Relationship Id="rId5" Type="http://schemas.openxmlformats.org/officeDocument/2006/relationships/tags" Target="../tags/tag96.xml"/><Relationship Id="rId15" Type="http://schemas.openxmlformats.org/officeDocument/2006/relationships/image" Target="../media/image102.png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131.png"/><Relationship Id="rId4" Type="http://schemas.openxmlformats.org/officeDocument/2006/relationships/tags" Target="../tags/tag9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7.png"/><Relationship Id="rId22" Type="http://schemas.openxmlformats.org/officeDocument/2006/relationships/image" Target="../media/image1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image" Target="../media/image136.png"/><Relationship Id="rId18" Type="http://schemas.openxmlformats.org/officeDocument/2006/relationships/oleObject" Target="../embeddings/oleObject58.bin"/><Relationship Id="rId26" Type="http://schemas.openxmlformats.org/officeDocument/2006/relationships/image" Target="../media/image144.png"/><Relationship Id="rId3" Type="http://schemas.openxmlformats.org/officeDocument/2006/relationships/tags" Target="../tags/tag101.xml"/><Relationship Id="rId21" Type="http://schemas.openxmlformats.org/officeDocument/2006/relationships/image" Target="../media/image141.png"/><Relationship Id="rId7" Type="http://schemas.openxmlformats.org/officeDocument/2006/relationships/tags" Target="../tags/tag10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39.png"/><Relationship Id="rId25" Type="http://schemas.openxmlformats.org/officeDocument/2006/relationships/image" Target="../media/image143.png"/><Relationship Id="rId2" Type="http://schemas.openxmlformats.org/officeDocument/2006/relationships/tags" Target="../tags/tag100.xml"/><Relationship Id="rId16" Type="http://schemas.openxmlformats.org/officeDocument/2006/relationships/image" Target="../media/image138.png"/><Relationship Id="rId20" Type="http://schemas.openxmlformats.org/officeDocument/2006/relationships/image" Target="../media/image140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image" Target="../media/image133.png"/><Relationship Id="rId5" Type="http://schemas.openxmlformats.org/officeDocument/2006/relationships/tags" Target="../tags/tag103.xml"/><Relationship Id="rId15" Type="http://schemas.openxmlformats.org/officeDocument/2006/relationships/image" Target="../media/image137.png"/><Relationship Id="rId23" Type="http://schemas.openxmlformats.org/officeDocument/2006/relationships/oleObject" Target="../embeddings/oleObject59.bin"/><Relationship Id="rId10" Type="http://schemas.openxmlformats.org/officeDocument/2006/relationships/tags" Target="../tags/tag108.xml"/><Relationship Id="rId19" Type="http://schemas.openxmlformats.org/officeDocument/2006/relationships/image" Target="../media/image28.wmf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image" Target="../media/image134.png"/><Relationship Id="rId22" Type="http://schemas.openxmlformats.org/officeDocument/2006/relationships/image" Target="../media/image142.png"/><Relationship Id="rId27" Type="http://schemas.openxmlformats.org/officeDocument/2006/relationships/image" Target="../media/image1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70.wmf"/><Relationship Id="rId3" Type="http://schemas.openxmlformats.org/officeDocument/2006/relationships/image" Target="../media/image149.png"/><Relationship Id="rId7" Type="http://schemas.openxmlformats.org/officeDocument/2006/relationships/image" Target="../media/image147.wmf"/><Relationship Id="rId12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69.wmf"/><Relationship Id="rId5" Type="http://schemas.openxmlformats.org/officeDocument/2006/relationships/image" Target="../media/image146.png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oleObject" Target="../embeddings/oleObject67.bin"/><Relationship Id="rId3" Type="http://schemas.openxmlformats.org/officeDocument/2006/relationships/tags" Target="../tags/tag111.xml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149.wmf"/><Relationship Id="rId2" Type="http://schemas.openxmlformats.org/officeDocument/2006/relationships/tags" Target="../tags/tag11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51.png"/><Relationship Id="rId11" Type="http://schemas.openxmlformats.org/officeDocument/2006/relationships/oleObject" Target="../embeddings/oleObject66.bin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1.png"/><Relationship Id="rId4" Type="http://schemas.openxmlformats.org/officeDocument/2006/relationships/tags" Target="../tags/tag112.xml"/><Relationship Id="rId9" Type="http://schemas.openxmlformats.org/officeDocument/2006/relationships/image" Target="../media/image102.png"/><Relationship Id="rId14" Type="http://schemas.openxmlformats.org/officeDocument/2006/relationships/image" Target="../media/image15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tags" Target="../tags/tag2.xml"/><Relationship Id="rId21" Type="http://schemas.openxmlformats.org/officeDocument/2006/relationships/oleObject" Target="../embeddings/oleObject2.bin"/><Relationship Id="rId7" Type="http://schemas.openxmlformats.org/officeDocument/2006/relationships/tags" Target="../tags/tag6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tags" Target="../tags/tag1.xml"/><Relationship Id="rId16" Type="http://schemas.openxmlformats.org/officeDocument/2006/relationships/image" Target="../media/image9.png"/><Relationship Id="rId20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image" Target="../media/image4.png"/><Relationship Id="rId5" Type="http://schemas.openxmlformats.org/officeDocument/2006/relationships/tags" Target="../tags/tag4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9" Type="http://schemas.openxmlformats.org/officeDocument/2006/relationships/oleObject" Target="../embeddings/oleObject1.bin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image" Target="../media/image7.png"/><Relationship Id="rId22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tags" Target="../tags/tag10.xml"/><Relationship Id="rId21" Type="http://schemas.openxmlformats.org/officeDocument/2006/relationships/image" Target="../media/image12.wmf"/><Relationship Id="rId7" Type="http://schemas.openxmlformats.org/officeDocument/2006/relationships/tags" Target="../tags/tag14.xm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tags" Target="../tags/tag9.xml"/><Relationship Id="rId16" Type="http://schemas.openxmlformats.org/officeDocument/2006/relationships/image" Target="../media/image17.png"/><Relationship Id="rId20" Type="http://schemas.openxmlformats.org/officeDocument/2006/relationships/oleObject" Target="../embeddings/oleObject3.bin"/><Relationship Id="rId1" Type="http://schemas.openxmlformats.org/officeDocument/2006/relationships/vmlDrawing" Target="../drawings/vmlDrawing2.vml"/><Relationship Id="rId6" Type="http://schemas.openxmlformats.org/officeDocument/2006/relationships/tags" Target="../tags/tag13.xml"/><Relationship Id="rId11" Type="http://schemas.openxmlformats.org/officeDocument/2006/relationships/image" Target="../media/image12.png"/><Relationship Id="rId5" Type="http://schemas.openxmlformats.org/officeDocument/2006/relationships/tags" Target="../tags/tag12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0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5.pn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4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23.png"/><Relationship Id="rId5" Type="http://schemas.openxmlformats.org/officeDocument/2006/relationships/tags" Target="../tags/tag21.xml"/><Relationship Id="rId10" Type="http://schemas.openxmlformats.org/officeDocument/2006/relationships/image" Target="../media/image22.png"/><Relationship Id="rId4" Type="http://schemas.openxmlformats.org/officeDocument/2006/relationships/tags" Target="../tags/tag20.xml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4.png"/><Relationship Id="rId18" Type="http://schemas.openxmlformats.org/officeDocument/2006/relationships/oleObject" Target="../embeddings/oleObject7.bin"/><Relationship Id="rId3" Type="http://schemas.openxmlformats.org/officeDocument/2006/relationships/tags" Target="../tags/tag24.xml"/><Relationship Id="rId21" Type="http://schemas.openxmlformats.org/officeDocument/2006/relationships/image" Target="../media/image30.wmf"/><Relationship Id="rId7" Type="http://schemas.openxmlformats.org/officeDocument/2006/relationships/image" Target="../media/image32.png"/><Relationship Id="rId12" Type="http://schemas.openxmlformats.org/officeDocument/2006/relationships/image" Target="../media/image27.wmf"/><Relationship Id="rId17" Type="http://schemas.openxmlformats.org/officeDocument/2006/relationships/image" Target="../media/image28.wmf"/><Relationship Id="rId2" Type="http://schemas.openxmlformats.org/officeDocument/2006/relationships/tags" Target="../tags/tag23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0.bin"/><Relationship Id="rId5" Type="http://schemas.openxmlformats.org/officeDocument/2006/relationships/tags" Target="../tags/tag26.xml"/><Relationship Id="rId15" Type="http://schemas.openxmlformats.org/officeDocument/2006/relationships/image" Target="../media/image36.png"/><Relationship Id="rId23" Type="http://schemas.openxmlformats.org/officeDocument/2006/relationships/image" Target="../media/image31.wmf"/><Relationship Id="rId10" Type="http://schemas.openxmlformats.org/officeDocument/2006/relationships/image" Target="../media/image26.wmf"/><Relationship Id="rId19" Type="http://schemas.openxmlformats.org/officeDocument/2006/relationships/image" Target="../media/image29.wmf"/><Relationship Id="rId4" Type="http://schemas.openxmlformats.org/officeDocument/2006/relationships/tags" Target="../tags/tag25.xml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5.png"/><Relationship Id="rId22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.bin"/><Relationship Id="rId18" Type="http://schemas.openxmlformats.org/officeDocument/2006/relationships/image" Target="../media/image39.png"/><Relationship Id="rId26" Type="http://schemas.openxmlformats.org/officeDocument/2006/relationships/image" Target="../media/image43.wmf"/><Relationship Id="rId39" Type="http://schemas.openxmlformats.org/officeDocument/2006/relationships/oleObject" Target="../embeddings/oleObject21.bin"/><Relationship Id="rId21" Type="http://schemas.openxmlformats.org/officeDocument/2006/relationships/oleObject" Target="../embeddings/oleObject15.bin"/><Relationship Id="rId34" Type="http://schemas.openxmlformats.org/officeDocument/2006/relationships/image" Target="../media/image57.png"/><Relationship Id="rId42" Type="http://schemas.openxmlformats.org/officeDocument/2006/relationships/image" Target="../media/image48.wmf"/><Relationship Id="rId47" Type="http://schemas.openxmlformats.org/officeDocument/2006/relationships/oleObject" Target="../embeddings/oleObject25.bin"/><Relationship Id="rId50" Type="http://schemas.openxmlformats.org/officeDocument/2006/relationships/oleObject" Target="../embeddings/oleObject27.bin"/><Relationship Id="rId55" Type="http://schemas.openxmlformats.org/officeDocument/2006/relationships/oleObject" Target="../embeddings/oleObject30.bin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6" Type="http://schemas.openxmlformats.org/officeDocument/2006/relationships/image" Target="../media/image38.png"/><Relationship Id="rId29" Type="http://schemas.openxmlformats.org/officeDocument/2006/relationships/oleObject" Target="../embeddings/oleObject19.bin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42.wmf"/><Relationship Id="rId32" Type="http://schemas.openxmlformats.org/officeDocument/2006/relationships/image" Target="../media/image55.png"/><Relationship Id="rId37" Type="http://schemas.openxmlformats.org/officeDocument/2006/relationships/oleObject" Target="../embeddings/oleObject20.bin"/><Relationship Id="rId40" Type="http://schemas.openxmlformats.org/officeDocument/2006/relationships/image" Target="../media/image47.wmf"/><Relationship Id="rId45" Type="http://schemas.openxmlformats.org/officeDocument/2006/relationships/oleObject" Target="../embeddings/oleObject24.bin"/><Relationship Id="rId53" Type="http://schemas.openxmlformats.org/officeDocument/2006/relationships/oleObject" Target="../embeddings/oleObject29.bin"/><Relationship Id="rId58" Type="http://schemas.openxmlformats.org/officeDocument/2006/relationships/image" Target="../media/image61.png"/><Relationship Id="rId5" Type="http://schemas.openxmlformats.org/officeDocument/2006/relationships/tags" Target="../tags/tag30.xml"/><Relationship Id="rId19" Type="http://schemas.openxmlformats.org/officeDocument/2006/relationships/oleObject" Target="../embeddings/oleObject14.bin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image" Target="../media/image37.png"/><Relationship Id="rId22" Type="http://schemas.openxmlformats.org/officeDocument/2006/relationships/image" Target="../media/image41.wmf"/><Relationship Id="rId27" Type="http://schemas.openxmlformats.org/officeDocument/2006/relationships/oleObject" Target="../embeddings/oleObject18.bin"/><Relationship Id="rId30" Type="http://schemas.openxmlformats.org/officeDocument/2006/relationships/image" Target="../media/image45.wmf"/><Relationship Id="rId35" Type="http://schemas.openxmlformats.org/officeDocument/2006/relationships/image" Target="../media/image58.png"/><Relationship Id="rId43" Type="http://schemas.openxmlformats.org/officeDocument/2006/relationships/oleObject" Target="../embeddings/oleObject23.bin"/><Relationship Id="rId48" Type="http://schemas.openxmlformats.org/officeDocument/2006/relationships/oleObject" Target="../embeddings/oleObject26.bin"/><Relationship Id="rId56" Type="http://schemas.openxmlformats.org/officeDocument/2006/relationships/oleObject" Target="../embeddings/oleObject31.bin"/><Relationship Id="rId8" Type="http://schemas.openxmlformats.org/officeDocument/2006/relationships/tags" Target="../tags/tag33.xml"/><Relationship Id="rId51" Type="http://schemas.openxmlformats.org/officeDocument/2006/relationships/image" Target="../media/image52.wmf"/><Relationship Id="rId3" Type="http://schemas.openxmlformats.org/officeDocument/2006/relationships/tags" Target="../tags/tag28.xml"/><Relationship Id="rId12" Type="http://schemas.openxmlformats.org/officeDocument/2006/relationships/image" Target="../media/image52.png"/><Relationship Id="rId17" Type="http://schemas.openxmlformats.org/officeDocument/2006/relationships/oleObject" Target="../embeddings/oleObject13.bin"/><Relationship Id="rId25" Type="http://schemas.openxmlformats.org/officeDocument/2006/relationships/oleObject" Target="../embeddings/oleObject17.bin"/><Relationship Id="rId33" Type="http://schemas.openxmlformats.org/officeDocument/2006/relationships/image" Target="../media/image56.png"/><Relationship Id="rId38" Type="http://schemas.openxmlformats.org/officeDocument/2006/relationships/image" Target="../media/image46.wmf"/><Relationship Id="rId46" Type="http://schemas.openxmlformats.org/officeDocument/2006/relationships/image" Target="../media/image50.wmf"/><Relationship Id="rId59" Type="http://schemas.openxmlformats.org/officeDocument/2006/relationships/image" Target="../media/image62.png"/><Relationship Id="rId20" Type="http://schemas.openxmlformats.org/officeDocument/2006/relationships/image" Target="../media/image40.wmf"/><Relationship Id="rId41" Type="http://schemas.openxmlformats.org/officeDocument/2006/relationships/oleObject" Target="../embeddings/oleObject22.bin"/><Relationship Id="rId54" Type="http://schemas.openxmlformats.org/officeDocument/2006/relationships/image" Target="../media/image53.wmf"/><Relationship Id="rId1" Type="http://schemas.openxmlformats.org/officeDocument/2006/relationships/vmlDrawing" Target="../drawings/vmlDrawing4.vml"/><Relationship Id="rId6" Type="http://schemas.openxmlformats.org/officeDocument/2006/relationships/tags" Target="../tags/tag31.xml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16.bin"/><Relationship Id="rId28" Type="http://schemas.openxmlformats.org/officeDocument/2006/relationships/image" Target="../media/image44.wmf"/><Relationship Id="rId36" Type="http://schemas.openxmlformats.org/officeDocument/2006/relationships/image" Target="../media/image59.png"/><Relationship Id="rId49" Type="http://schemas.openxmlformats.org/officeDocument/2006/relationships/image" Target="../media/image51.wmf"/><Relationship Id="rId57" Type="http://schemas.openxmlformats.org/officeDocument/2006/relationships/image" Target="../media/image60.png"/><Relationship Id="rId10" Type="http://schemas.openxmlformats.org/officeDocument/2006/relationships/tags" Target="../tags/tag35.xml"/><Relationship Id="rId31" Type="http://schemas.openxmlformats.org/officeDocument/2006/relationships/image" Target="../media/image54.png"/><Relationship Id="rId44" Type="http://schemas.openxmlformats.org/officeDocument/2006/relationships/image" Target="../media/image49.wmf"/><Relationship Id="rId52" Type="http://schemas.openxmlformats.org/officeDocument/2006/relationships/oleObject" Target="../embeddings/oleObject2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65.png"/><Relationship Id="rId5" Type="http://schemas.openxmlformats.org/officeDocument/2006/relationships/image" Target="../media/image63.png"/><Relationship Id="rId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36.bin"/><Relationship Id="rId26" Type="http://schemas.openxmlformats.org/officeDocument/2006/relationships/image" Target="../media/image73.png"/><Relationship Id="rId3" Type="http://schemas.openxmlformats.org/officeDocument/2006/relationships/tags" Target="../tags/tag39.xml"/><Relationship Id="rId21" Type="http://schemas.openxmlformats.org/officeDocument/2006/relationships/image" Target="../media/image68.wmf"/><Relationship Id="rId7" Type="http://schemas.openxmlformats.org/officeDocument/2006/relationships/slideLayout" Target="../slideLayouts/slideLayout2.xml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72.png"/><Relationship Id="rId25" Type="http://schemas.openxmlformats.org/officeDocument/2006/relationships/image" Target="../media/image70.wmf"/><Relationship Id="rId2" Type="http://schemas.openxmlformats.org/officeDocument/2006/relationships/tags" Target="../tags/tag38.xml"/><Relationship Id="rId16" Type="http://schemas.openxmlformats.org/officeDocument/2006/relationships/image" Target="../media/image71.png"/><Relationship Id="rId20" Type="http://schemas.openxmlformats.org/officeDocument/2006/relationships/oleObject" Target="../embeddings/oleObject37.bin"/><Relationship Id="rId1" Type="http://schemas.openxmlformats.org/officeDocument/2006/relationships/vmlDrawing" Target="../drawings/vmlDrawing5.vml"/><Relationship Id="rId6" Type="http://schemas.openxmlformats.org/officeDocument/2006/relationships/tags" Target="../tags/tag42.xml"/><Relationship Id="rId11" Type="http://schemas.openxmlformats.org/officeDocument/2006/relationships/image" Target="../media/image37.png"/><Relationship Id="rId24" Type="http://schemas.openxmlformats.org/officeDocument/2006/relationships/oleObject" Target="../embeddings/oleObject39.bin"/><Relationship Id="rId5" Type="http://schemas.openxmlformats.org/officeDocument/2006/relationships/tags" Target="../tags/tag41.xml"/><Relationship Id="rId15" Type="http://schemas.openxmlformats.org/officeDocument/2006/relationships/image" Target="../media/image45.wmf"/><Relationship Id="rId23" Type="http://schemas.openxmlformats.org/officeDocument/2006/relationships/image" Target="../media/image69.wmf"/><Relationship Id="rId28" Type="http://schemas.openxmlformats.org/officeDocument/2006/relationships/image" Target="../media/image75.png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67.wmf"/><Relationship Id="rId4" Type="http://schemas.openxmlformats.org/officeDocument/2006/relationships/tags" Target="../tags/tag40.xml"/><Relationship Id="rId9" Type="http://schemas.openxmlformats.org/officeDocument/2006/relationships/image" Target="../media/image66.emf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38.bin"/><Relationship Id="rId27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719336"/>
          </a:xfrm>
        </p:spPr>
        <p:txBody>
          <a:bodyPr/>
          <a:lstStyle/>
          <a:p>
            <a:r>
              <a:rPr lang="en-US" altLang="ja-JP"/>
              <a:t>9. Group Theory</a:t>
            </a:r>
            <a:endParaRPr kumimoji="1" lang="ja-JP" alt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5536" y="4221088"/>
            <a:ext cx="7448872" cy="1752600"/>
          </a:xfrm>
        </p:spPr>
        <p:txBody>
          <a:bodyPr/>
          <a:lstStyle/>
          <a:p>
            <a:pPr marL="900113" indent="-276225" algn="just">
              <a:buFont typeface="Arial" panose="020B0604020202020204" pitchFamily="34" charset="0"/>
              <a:buChar char="•"/>
            </a:pPr>
            <a:r>
              <a:rPr lang="en-GB" altLang="ja-JP" dirty="0"/>
              <a:t>Group in Physics and chemistry Point Group</a:t>
            </a:r>
          </a:p>
          <a:p>
            <a:pPr marL="900113" indent="-276225" algn="just">
              <a:buFont typeface="Arial" panose="020B0604020202020204" pitchFamily="34" charset="0"/>
              <a:buChar char="•"/>
            </a:pPr>
            <a:r>
              <a:rPr lang="en-GB" altLang="ja-JP" dirty="0"/>
              <a:t>Symmetry of electronic states and vibration </a:t>
            </a:r>
          </a:p>
          <a:p>
            <a:pPr marL="900113" indent="-276225" algn="just">
              <a:buFont typeface="Arial" panose="020B0604020202020204" pitchFamily="34" charset="0"/>
              <a:buChar char="•"/>
            </a:pPr>
            <a:r>
              <a:rPr lang="en-GB" altLang="ja-JP" dirty="0"/>
              <a:t>Symmetry  group and rotational groups </a:t>
            </a:r>
          </a:p>
        </p:txBody>
      </p:sp>
    </p:spTree>
    <p:extLst>
      <p:ext uri="{BB962C8B-B14F-4D97-AF65-F5344CB8AC3E}">
        <p14:creationId xmlns:p14="http://schemas.microsoft.com/office/powerpoint/2010/main" val="3708135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816" y="908720"/>
                <a:ext cx="8229600" cy="4896544"/>
              </a:xfrm>
            </p:spPr>
            <p:txBody>
              <a:bodyPr/>
              <a:lstStyle/>
              <a:p>
                <a:r>
                  <a:rPr lang="en-US" sz="2400" dirty="0"/>
                  <a:t>5 MO`s  3A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+2T</a:t>
                </a:r>
                <a:r>
                  <a:rPr lang="en-US" sz="2400" baseline="-25000" dirty="0"/>
                  <a:t>2 </a:t>
                </a:r>
                <a:r>
                  <a:rPr lang="en-US" sz="2400" dirty="0"/>
                  <a:t> </a:t>
                </a:r>
              </a:p>
              <a:p>
                <a:pPr lvl="1"/>
                <a:r>
                  <a:rPr lang="en-US" sz="2000" dirty="0"/>
                  <a:t>MO-1	A1   C 1s</a:t>
                </a:r>
                <a:r>
                  <a:rPr lang="en-US" sz="2000" i="1" dirty="0"/>
                  <a:t> </a:t>
                </a:r>
                <a:r>
                  <a:rPr lang="en-US" sz="2000" dirty="0"/>
                  <a:t>Orbital</a:t>
                </a:r>
              </a:p>
              <a:p>
                <a:pPr lvl="1"/>
                <a:r>
                  <a:rPr lang="en-US" sz="2000" dirty="0"/>
                  <a:t>MO-2 	A1   C  2s + H 1s orbitals</a:t>
                </a:r>
              </a:p>
              <a:p>
                <a:pPr lvl="1"/>
                <a:r>
                  <a:rPr lang="en-US" sz="2000" dirty="0"/>
                  <a:t>MO-3-5  T2    C (2s, 2p) + H 1s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	(HOMO)          (3-fold deg.)</a:t>
                </a:r>
              </a:p>
              <a:p>
                <a:r>
                  <a:rPr lang="en-US" sz="2400" dirty="0"/>
                  <a:t>MO`s are similar to AO`s</a:t>
                </a:r>
              </a:p>
              <a:p>
                <a:pPr lvl="1"/>
                <a:r>
                  <a:rPr lang="en-US" sz="2000" dirty="0"/>
                  <a:t>MO-1, MO-2, MO-3-5 are similar to 1s, 2s, 2p, respectively</a:t>
                </a:r>
              </a:p>
              <a:p>
                <a:pPr lvl="1"/>
                <a:r>
                  <a:rPr lang="en-US" sz="2000" dirty="0"/>
                  <a:t>4 sp</a:t>
                </a:r>
                <a:r>
                  <a:rPr lang="en-US" sz="2000" baseline="30000" dirty="0"/>
                  <a:t>3</a:t>
                </a:r>
                <a:r>
                  <a:rPr lang="en-US" sz="2000" dirty="0"/>
                  <a:t> bonding is not correct images </a:t>
                </a:r>
              </a:p>
              <a:p>
                <a:pPr lvl="1"/>
                <a:r>
                  <a:rPr lang="en-US" sz="2000" dirty="0"/>
                  <a:t>HOMO of CH</a:t>
                </a:r>
                <a:r>
                  <a:rPr lang="en-US" sz="2000" baseline="-25000" dirty="0"/>
                  <a:t>4</a:t>
                </a:r>
                <a:r>
                  <a:rPr lang="en-US" sz="2000" dirty="0"/>
                  <a:t> are 3-fold deg.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2000" dirty="0">
                    <a:sym typeface="Wingdings" pitchFamily="2" charset="2"/>
                  </a:rPr>
                  <a:t> stable molecule</a:t>
                </a:r>
              </a:p>
              <a:p>
                <a:pPr lvl="2"/>
                <a:r>
                  <a:rPr lang="en-US" dirty="0">
                    <a:sym typeface="Wingdings" pitchFamily="2" charset="2"/>
                  </a:rPr>
                  <a:t>Stability of a molecule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  <a:sym typeface="Wingdings" pitchFamily="2" charset="2"/>
                      </a:rPr>
                      <m:t>↔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HOMO-LUMO gap</a:t>
                </a:r>
              </a:p>
              <a:p>
                <a:pPr lvl="1"/>
                <a:r>
                  <a:rPr lang="en-US" sz="2000" dirty="0">
                    <a:sym typeface="Wingdings" pitchFamily="2" charset="2"/>
                  </a:rPr>
                  <a:t>Charge distribution is similar to a sphere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sym typeface="Wingdings" pitchFamily="2" charset="2"/>
                      </a:rPr>
                      <m:t>⇒</m:t>
                    </m:r>
                  </m:oMath>
                </a14:m>
                <a:r>
                  <a:rPr lang="en-US" sz="2000" dirty="0">
                    <a:sym typeface="Wingdings" pitchFamily="2" charset="2"/>
                  </a:rPr>
                  <a:t> a quasi atom </a:t>
                </a:r>
              </a:p>
              <a:p>
                <a:pPr lvl="2"/>
                <a:r>
                  <a:rPr lang="en-US" dirty="0">
                    <a:sym typeface="Wingdings" pitchFamily="2" charset="2"/>
                  </a:rPr>
                  <a:t>Reduction of symmetry from GR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⇒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Td </a:t>
                </a:r>
              </a:p>
              <a:p>
                <a:pPr marL="2286000" lvl="5" indent="0">
                  <a:buNone/>
                </a:pPr>
                <a:r>
                  <a:rPr lang="en-US" dirty="0">
                    <a:sym typeface="Wingdings" pitchFamily="2" charset="2"/>
                  </a:rPr>
                  <a:t>		    (rot. G)      (Point G)</a:t>
                </a:r>
                <a:endParaRPr lang="en-US" dirty="0"/>
              </a:p>
              <a:p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816" y="908720"/>
                <a:ext cx="8229600" cy="4896544"/>
              </a:xfrm>
              <a:blipFill rotWithShape="1">
                <a:blip r:embed="rId3"/>
                <a:stretch>
                  <a:fillRect l="-1111" t="-1121" b="-174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165253"/>
              </p:ext>
            </p:extLst>
          </p:nvPr>
        </p:nvGraphicFramePr>
        <p:xfrm>
          <a:off x="7344444" y="4594629"/>
          <a:ext cx="1475656" cy="1517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4" name="ビットマップ イメージ" r:id="rId4" imgW="1685714" imgH="1733333" progId="Paint.Picture">
                  <p:embed/>
                </p:oleObj>
              </mc:Choice>
              <mc:Fallback>
                <p:oleObj name="ビットマップ イメージ" r:id="rId4" imgW="1685714" imgH="17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4444" y="4594629"/>
                        <a:ext cx="1475656" cy="1517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712392"/>
              </p:ext>
            </p:extLst>
          </p:nvPr>
        </p:nvGraphicFramePr>
        <p:xfrm>
          <a:off x="7452320" y="2996952"/>
          <a:ext cx="14573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5" name="ビットマップ イメージ" r:id="rId6" imgW="1457143" imgH="1133633" progId="Paint.Picture">
                  <p:embed/>
                </p:oleObj>
              </mc:Choice>
              <mc:Fallback>
                <p:oleObj name="ビットマップ イメージ" r:id="rId6" imgW="1457143" imgH="11336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2996952"/>
                        <a:ext cx="145732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219148"/>
              </p:ext>
            </p:extLst>
          </p:nvPr>
        </p:nvGraphicFramePr>
        <p:xfrm>
          <a:off x="7092280" y="798496"/>
          <a:ext cx="16383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" name="ビットマップ イメージ" r:id="rId8" imgW="1638529" imgH="1666667" progId="Paint.Picture">
                  <p:embed/>
                </p:oleObj>
              </mc:Choice>
              <mc:Fallback>
                <p:oleObj name="ビットマップ イメージ" r:id="rId8" imgW="1638529" imgH="16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798496"/>
                        <a:ext cx="16383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5195664" y="784124"/>
            <a:ext cx="1524000" cy="1371600"/>
            <a:chOff x="4320" y="2928"/>
            <a:chExt cx="1134" cy="1126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 rot="5400000">
              <a:off x="4728" y="3336"/>
              <a:ext cx="624" cy="480"/>
            </a:xfrm>
            <a:prstGeom prst="parallelogram">
              <a:avLst>
                <a:gd name="adj" fmla="val 19789"/>
              </a:avLst>
            </a:prstGeom>
            <a:gradFill rotWithShape="0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33"/>
            <p:cNvSpPr>
              <a:spLocks noChangeArrowheads="1"/>
            </p:cNvSpPr>
            <p:nvPr/>
          </p:nvSpPr>
          <p:spPr bwMode="auto">
            <a:xfrm>
              <a:off x="4704" y="3360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" name="Oval 34"/>
            <p:cNvSpPr>
              <a:spLocks noChangeArrowheads="1"/>
            </p:cNvSpPr>
            <p:nvPr/>
          </p:nvSpPr>
          <p:spPr bwMode="auto">
            <a:xfrm>
              <a:off x="4629" y="3285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35"/>
            <p:cNvSpPr>
              <a:spLocks noChangeArrowheads="1"/>
            </p:cNvSpPr>
            <p:nvPr/>
          </p:nvSpPr>
          <p:spPr bwMode="auto">
            <a:xfrm>
              <a:off x="5202" y="3810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36"/>
            <p:cNvSpPr>
              <a:spLocks noChangeArrowheads="1"/>
            </p:cNvSpPr>
            <p:nvPr/>
          </p:nvSpPr>
          <p:spPr bwMode="auto">
            <a:xfrm>
              <a:off x="5310" y="3186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37"/>
            <p:cNvSpPr>
              <a:spLocks noChangeArrowheads="1"/>
            </p:cNvSpPr>
            <p:nvPr/>
          </p:nvSpPr>
          <p:spPr bwMode="auto">
            <a:xfrm>
              <a:off x="4725" y="3708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38"/>
            <p:cNvSpPr>
              <a:spLocks noChangeShapeType="1"/>
            </p:cNvSpPr>
            <p:nvPr/>
          </p:nvSpPr>
          <p:spPr bwMode="auto">
            <a:xfrm>
              <a:off x="5040" y="31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39"/>
            <p:cNvSpPr>
              <a:spLocks noChangeShapeType="1"/>
            </p:cNvSpPr>
            <p:nvPr/>
          </p:nvSpPr>
          <p:spPr bwMode="auto">
            <a:xfrm flipH="1">
              <a:off x="4560" y="388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6" name="Object 40"/>
            <p:cNvGraphicFramePr>
              <a:graphicFrameLocks noChangeAspect="1"/>
            </p:cNvGraphicFramePr>
            <p:nvPr/>
          </p:nvGraphicFramePr>
          <p:xfrm>
            <a:off x="4320" y="3792"/>
            <a:ext cx="217" cy="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47" name="数式" r:id="rId10" imgW="190440" imgH="228600" progId="Equation.3">
                    <p:embed/>
                  </p:oleObj>
                </mc:Choice>
                <mc:Fallback>
                  <p:oleObj name="数式" r:id="rId10" imgW="190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3792"/>
                          <a:ext cx="217" cy="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41"/>
            <p:cNvGraphicFramePr>
              <a:graphicFrameLocks noChangeAspect="1"/>
            </p:cNvGraphicFramePr>
            <p:nvPr/>
          </p:nvGraphicFramePr>
          <p:xfrm>
            <a:off x="4819" y="2928"/>
            <a:ext cx="461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48" name="数式" r:id="rId12" imgW="406080" imgH="215640" progId="Equation.3">
                    <p:embed/>
                  </p:oleObj>
                </mc:Choice>
                <mc:Fallback>
                  <p:oleObj name="数式" r:id="rId12" imgW="4060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9" y="2928"/>
                          <a:ext cx="461" cy="2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42"/>
            <p:cNvGraphicFramePr>
              <a:graphicFrameLocks noChangeAspect="1"/>
            </p:cNvGraphicFramePr>
            <p:nvPr/>
          </p:nvGraphicFramePr>
          <p:xfrm>
            <a:off x="4938" y="3456"/>
            <a:ext cx="229" cy="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49" name="数式" r:id="rId14" imgW="203040" imgH="228600" progId="Equation.3">
                    <p:embed/>
                  </p:oleObj>
                </mc:Choice>
                <mc:Fallback>
                  <p:oleObj name="数式" r:id="rId14" imgW="203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8" y="3456"/>
                          <a:ext cx="229" cy="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Box 18"/>
          <p:cNvSpPr txBox="1"/>
          <p:nvPr/>
        </p:nvSpPr>
        <p:spPr>
          <a:xfrm>
            <a:off x="6451314" y="2492896"/>
            <a:ext cx="26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4</a:t>
            </a:r>
            <a:r>
              <a:rPr lang="en-US"/>
              <a:t> full charge density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28048" y="4211796"/>
            <a:ext cx="190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HOMO of CH</a:t>
            </a:r>
            <a:r>
              <a:rPr lang="en-US" baseline="-2500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20072" y="602128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Space-filling model vs charge density</a:t>
            </a:r>
            <a:endParaRPr lang="en-US" baseline="-25000"/>
          </a:p>
        </p:txBody>
      </p:sp>
    </p:spTree>
    <p:extLst>
      <p:ext uri="{BB962C8B-B14F-4D97-AF65-F5344CB8AC3E}">
        <p14:creationId xmlns:p14="http://schemas.microsoft.com/office/powerpoint/2010/main" val="793933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Optical Absorption and Emission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1412776"/>
                <a:ext cx="8229600" cy="5040560"/>
              </a:xfrm>
            </p:spPr>
            <p:txBody>
              <a:bodyPr/>
              <a:lstStyle/>
              <a:p>
                <a:r>
                  <a:rPr lang="en-US" sz="2400" dirty="0"/>
                  <a:t>Symmetry of Matrix and </a:t>
                </a:r>
                <a:r>
                  <a:rPr lang="en-US" sz="2400" dirty="0" err="1"/>
                  <a:t>Wavefunction</a:t>
                </a:r>
                <a:endParaRPr lang="en-US" sz="2400" dirty="0"/>
              </a:p>
              <a:p>
                <a:pPr lvl="1"/>
                <a:r>
                  <a:rPr lang="en-US" sz="2000" dirty="0"/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US" sz="2000" dirty="0">
                    <a:sym typeface="Wingdings" pitchFamily="2" charset="2"/>
                  </a:rPr>
                  <a:t>  even function in space</a:t>
                </a:r>
                <a:endParaRPr lang="en-US" sz="2000" dirty="0"/>
              </a:p>
              <a:p>
                <a:pPr lvl="1"/>
                <a:r>
                  <a:rPr lang="en-US" sz="2000" dirty="0"/>
                  <a:t>                                  (Full symmetric)</a:t>
                </a: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Eigen energy can be obtained in </a:t>
                </a:r>
                <a:r>
                  <a:rPr lang="en-US" sz="2000" dirty="0" err="1"/>
                  <a:t>Irred.Rep</a:t>
                </a:r>
                <a:r>
                  <a:rPr lang="en-US" sz="2000" dirty="0"/>
                  <a:t>. Space</a:t>
                </a:r>
              </a:p>
              <a:p>
                <a:r>
                  <a:rPr lang="en-US" sz="2400" dirty="0"/>
                  <a:t>Optical absorption and emission ∝ Dipole moment vector </a:t>
                </a:r>
                <a14:m>
                  <m:oMath xmlns:m="http://schemas.openxmlformats.org/officeDocument/2006/math">
                    <m:r>
                      <a:rPr lang="el-GR" sz="2400" b="1" i="1" dirty="0" smtClean="0">
                        <a:latin typeface="Cambria Math"/>
                      </a:rPr>
                      <m:t>𝝁</m:t>
                    </m:r>
                  </m:oMath>
                </a14:m>
                <a:endParaRPr lang="en-US" sz="2400" b="1" dirty="0"/>
              </a:p>
              <a:p>
                <a:endParaRPr lang="en-US" sz="2400" dirty="0"/>
              </a:p>
              <a:p>
                <a:r>
                  <a:rPr lang="en-US" sz="2400" dirty="0"/>
                  <a:t>Ex. CH</a:t>
                </a:r>
                <a:r>
                  <a:rPr lang="en-US" sz="2400" baseline="-25000" dirty="0"/>
                  <a:t>4</a:t>
                </a:r>
                <a:r>
                  <a:rPr lang="en-US" sz="2400" dirty="0"/>
                  <a:t>               MO`s </a:t>
                </a:r>
              </a:p>
              <a:p>
                <a:pPr lvl="1"/>
                <a:r>
                  <a:rPr lang="en-US" sz="2000" dirty="0"/>
                  <a:t>T2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US" sz="2000" dirty="0">
                    <a:sym typeface="Wingdings" pitchFamily="2" charset="2"/>
                  </a:rPr>
                  <a:t> A1 allowed optical transition </a:t>
                </a:r>
              </a:p>
              <a:p>
                <a:pPr marL="457200" lvl="1" indent="0">
                  <a:buNone/>
                </a:pPr>
                <a:r>
                  <a:rPr lang="en-US" sz="2000" dirty="0">
                    <a:sym typeface="Wingdings" pitchFamily="2" charset="2"/>
                  </a:rPr>
                  <a:t>			contains A</a:t>
                </a:r>
                <a:r>
                  <a:rPr lang="en-US" sz="2000" baseline="-25000" dirty="0">
                    <a:sym typeface="Wingdings" pitchFamily="2" charset="2"/>
                  </a:rPr>
                  <a:t>1</a:t>
                </a:r>
              </a:p>
              <a:p>
                <a:pPr lvl="1"/>
                <a:r>
                  <a:rPr lang="en-US" sz="2000" dirty="0">
                    <a:sym typeface="Wingdings" pitchFamily="2" charset="2"/>
                  </a:rPr>
                  <a:t>O occupied (T</a:t>
                </a:r>
                <a:r>
                  <a:rPr lang="en-US" sz="2000" baseline="-25000" dirty="0">
                    <a:sym typeface="Wingdings" pitchFamily="2" charset="2"/>
                  </a:rPr>
                  <a:t>2</a:t>
                </a:r>
                <a:r>
                  <a:rPr lang="en-US" sz="2000" dirty="0">
                    <a:sym typeface="Wingdings" pitchFamily="2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sym typeface="Wingdings" pitchFamily="2" charset="2"/>
                      </a:rPr>
                      <m:t>⇒</m:t>
                    </m:r>
                  </m:oMath>
                </a14:m>
                <a:r>
                  <a:rPr lang="en-US" sz="2000" dirty="0">
                    <a:sym typeface="Wingdings" pitchFamily="2" charset="2"/>
                  </a:rPr>
                  <a:t> unoccupied (A</a:t>
                </a:r>
                <a:r>
                  <a:rPr lang="en-US" sz="2000" baseline="-25000" dirty="0">
                    <a:sym typeface="Wingdings" pitchFamily="2" charset="2"/>
                  </a:rPr>
                  <a:t>1</a:t>
                </a:r>
                <a:r>
                  <a:rPr lang="en-US" sz="2000" dirty="0">
                    <a:sym typeface="Wingdings" pitchFamily="2" charset="2"/>
                  </a:rPr>
                  <a:t>)</a:t>
                </a:r>
              </a:p>
              <a:p>
                <a:pPr lvl="1"/>
                <a:r>
                  <a:rPr lang="en-US" sz="2000" dirty="0">
                    <a:sym typeface="Wingdings" pitchFamily="2" charset="2"/>
                  </a:rPr>
                  <a:t>X occupied (A</a:t>
                </a:r>
                <a:r>
                  <a:rPr lang="en-US" sz="2000" baseline="-25000" dirty="0">
                    <a:sym typeface="Wingdings" pitchFamily="2" charset="2"/>
                  </a:rPr>
                  <a:t>1</a:t>
                </a:r>
                <a:r>
                  <a:rPr lang="en-US" sz="2000" dirty="0">
                    <a:sym typeface="Wingdings" pitchFamily="2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sym typeface="Wingdings" pitchFamily="2" charset="2"/>
                      </a:rPr>
                      <m:t>⇒</m:t>
                    </m:r>
                  </m:oMath>
                </a14:m>
                <a:r>
                  <a:rPr lang="en-US" sz="2000" dirty="0">
                    <a:sym typeface="Wingdings" pitchFamily="2" charset="2"/>
                  </a:rPr>
                  <a:t> unoccupied (A</a:t>
                </a:r>
                <a:r>
                  <a:rPr lang="en-US" sz="2000" baseline="-25000" dirty="0">
                    <a:sym typeface="Wingdings" pitchFamily="2" charset="2"/>
                  </a:rPr>
                  <a:t>1</a:t>
                </a:r>
                <a:r>
                  <a:rPr lang="en-US" sz="2000" dirty="0">
                    <a:sym typeface="Wingdings" pitchFamily="2" charset="2"/>
                  </a:rPr>
                  <a:t>)</a:t>
                </a:r>
              </a:p>
              <a:p>
                <a:pPr lvl="1"/>
                <a:r>
                  <a:rPr lang="en-US" sz="2000" dirty="0">
                    <a:sym typeface="Wingdings" pitchFamily="2" charset="2"/>
                  </a:rPr>
                  <a:t>X occupied (T</a:t>
                </a:r>
                <a:r>
                  <a:rPr lang="en-US" sz="2000" baseline="-25000" dirty="0">
                    <a:sym typeface="Wingdings" pitchFamily="2" charset="2"/>
                  </a:rPr>
                  <a:t>2</a:t>
                </a:r>
                <a:r>
                  <a:rPr lang="en-US" sz="2000" dirty="0">
                    <a:sym typeface="Wingdings" pitchFamily="2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sym typeface="Wingdings" pitchFamily="2" charset="2"/>
                      </a:rPr>
                      <m:t>⇒</m:t>
                    </m:r>
                  </m:oMath>
                </a14:m>
                <a:r>
                  <a:rPr lang="en-US" sz="2000" dirty="0">
                    <a:sym typeface="Wingdings" pitchFamily="2" charset="2"/>
                  </a:rPr>
                  <a:t> unoccupied (T</a:t>
                </a:r>
                <a:r>
                  <a:rPr lang="en-US" sz="2000" baseline="-25000" dirty="0">
                    <a:sym typeface="Wingdings" pitchFamily="2" charset="2"/>
                  </a:rPr>
                  <a:t>2</a:t>
                </a:r>
                <a:r>
                  <a:rPr lang="en-US" sz="2000" dirty="0">
                    <a:sym typeface="Wingdings" pitchFamily="2" charset="2"/>
                  </a:rPr>
                  <a:t>)</a:t>
                </a:r>
              </a:p>
              <a:p>
                <a:pPr marL="914400" lvl="2" indent="0">
                  <a:buNone/>
                </a:pPr>
                <a:r>
                  <a:rPr lang="en-US" sz="1000" dirty="0">
                    <a:sym typeface="Wingdings" pitchFamily="2" charset="2"/>
                  </a:rPr>
                  <a:t>		</a:t>
                </a:r>
              </a:p>
              <a:p>
                <a:pPr lvl="1"/>
                <a:endParaRPr lang="en-US" sz="2000" dirty="0">
                  <a:sym typeface="Wingdings" pitchFamily="2" charset="2"/>
                </a:endParaRPr>
              </a:p>
              <a:p>
                <a:pPr lvl="1"/>
                <a:endParaRPr lang="en-US" sz="2000" dirty="0">
                  <a:sym typeface="Wingdings" pitchFamily="2" charset="2"/>
                </a:endParaRP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1412776"/>
                <a:ext cx="8229600" cy="5040560"/>
              </a:xfrm>
              <a:blipFill rotWithShape="1">
                <a:blip r:embed="rId10"/>
                <a:stretch>
                  <a:fillRect l="-1185" t="-1088" b="-266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787329" y="839490"/>
            <a:ext cx="4321175" cy="1149350"/>
            <a:chOff x="4295775" y="381000"/>
            <a:chExt cx="4321175" cy="1149350"/>
          </a:xfrm>
        </p:grpSpPr>
        <p:sp>
          <p:nvSpPr>
            <p:cNvPr id="5" name="Line 11"/>
            <p:cNvSpPr>
              <a:spLocks noChangeShapeType="1"/>
            </p:cNvSpPr>
            <p:nvPr/>
          </p:nvSpPr>
          <p:spPr bwMode="auto">
            <a:xfrm>
              <a:off x="6934200" y="1295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12"/>
            <p:cNvSpPr>
              <a:spLocks noChangeShapeType="1"/>
            </p:cNvSpPr>
            <p:nvPr/>
          </p:nvSpPr>
          <p:spPr bwMode="auto">
            <a:xfrm>
              <a:off x="6934200" y="6096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13"/>
            <p:cNvSpPr>
              <a:spLocks noChangeShapeType="1"/>
            </p:cNvSpPr>
            <p:nvPr/>
          </p:nvSpPr>
          <p:spPr bwMode="auto">
            <a:xfrm flipV="1">
              <a:off x="7239000" y="6096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295775" y="579438"/>
              <a:ext cx="2028825" cy="715962"/>
              <a:chOff x="4295775" y="579438"/>
              <a:chExt cx="2028825" cy="715962"/>
            </a:xfrm>
          </p:grpSpPr>
          <p:grpSp>
            <p:nvGrpSpPr>
              <p:cNvPr id="13" name="Group 9"/>
              <p:cNvGrpSpPr>
                <a:grpSpLocks/>
              </p:cNvGrpSpPr>
              <p:nvPr/>
            </p:nvGrpSpPr>
            <p:grpSpPr bwMode="auto">
              <a:xfrm>
                <a:off x="5105400" y="609600"/>
                <a:ext cx="1219200" cy="685800"/>
                <a:chOff x="3216" y="384"/>
                <a:chExt cx="768" cy="432"/>
              </a:xfrm>
            </p:grpSpPr>
            <p:sp>
              <p:nvSpPr>
                <p:cNvPr id="16" name="Line 6"/>
                <p:cNvSpPr>
                  <a:spLocks noChangeShapeType="1"/>
                </p:cNvSpPr>
                <p:nvPr/>
              </p:nvSpPr>
              <p:spPr bwMode="auto">
                <a:xfrm>
                  <a:off x="3216" y="816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Line 7"/>
                <p:cNvSpPr>
                  <a:spLocks noChangeShapeType="1"/>
                </p:cNvSpPr>
                <p:nvPr/>
              </p:nvSpPr>
              <p:spPr bwMode="auto">
                <a:xfrm>
                  <a:off x="3216" y="384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3408" y="38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>
                <a:off x="4876800" y="838200"/>
                <a:ext cx="533400" cy="228600"/>
              </a:xfrm>
              <a:prstGeom prst="line">
                <a:avLst/>
              </a:prstGeom>
              <a:noFill/>
              <a:ln w="28575">
                <a:solidFill>
                  <a:srgbClr val="9933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5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82600331"/>
                  </p:ext>
                </p:extLst>
              </p:nvPr>
            </p:nvGraphicFramePr>
            <p:xfrm>
              <a:off x="4295775" y="579438"/>
              <a:ext cx="615950" cy="3825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42" name="数式" r:id="rId11" imgW="241200" imgH="177480" progId="Equation.3">
                      <p:embed/>
                    </p:oleObj>
                  </mc:Choice>
                  <mc:Fallback>
                    <p:oleObj name="数式" r:id="rId11" imgW="24120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95775" y="579438"/>
                            <a:ext cx="615950" cy="3825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" name="Line 16"/>
            <p:cNvSpPr>
              <a:spLocks noChangeShapeType="1"/>
            </p:cNvSpPr>
            <p:nvPr/>
          </p:nvSpPr>
          <p:spPr bwMode="auto">
            <a:xfrm flipV="1">
              <a:off x="7315200" y="914400"/>
              <a:ext cx="609600" cy="15240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6801558"/>
                </p:ext>
              </p:extLst>
            </p:nvPr>
          </p:nvGraphicFramePr>
          <p:xfrm>
            <a:off x="8001000" y="685800"/>
            <a:ext cx="615950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3" name="数式" r:id="rId13" imgW="241200" imgH="177480" progId="Equation.3">
                    <p:embed/>
                  </p:oleObj>
                </mc:Choice>
                <mc:Fallback>
                  <p:oleObj name="数式" r:id="rId13" imgW="2412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1000" y="685800"/>
                          <a:ext cx="615950" cy="382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6465436"/>
                </p:ext>
              </p:extLst>
            </p:nvPr>
          </p:nvGraphicFramePr>
          <p:xfrm>
            <a:off x="6445250" y="1066800"/>
            <a:ext cx="48895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4" name="数式" r:id="rId14" imgW="190440" imgH="215640" progId="Equation.3">
                    <p:embed/>
                  </p:oleObj>
                </mc:Choice>
                <mc:Fallback>
                  <p:oleObj name="数式" r:id="rId14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5250" y="1066800"/>
                          <a:ext cx="48895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9857080"/>
                </p:ext>
              </p:extLst>
            </p:nvPr>
          </p:nvGraphicFramePr>
          <p:xfrm>
            <a:off x="6445250" y="381000"/>
            <a:ext cx="48895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5" name="数式" r:id="rId16" imgW="190440" imgH="215640" progId="Equation.3">
                    <p:embed/>
                  </p:oleObj>
                </mc:Choice>
                <mc:Fallback>
                  <p:oleObj name="数式" r:id="rId16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5250" y="381000"/>
                          <a:ext cx="48895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1522095" cy="2647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6872"/>
            <a:ext cx="1651635" cy="2647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29" y="2667769"/>
            <a:ext cx="4625340" cy="2571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69" y="3861048"/>
            <a:ext cx="3573780" cy="2571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11" y="4352528"/>
            <a:ext cx="695325" cy="2286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80" y="4360148"/>
            <a:ext cx="1093470" cy="22098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6588224" y="4293096"/>
            <a:ext cx="1985963" cy="1766887"/>
            <a:chOff x="6781800" y="4602163"/>
            <a:chExt cx="1985963" cy="1766887"/>
          </a:xfrm>
        </p:grpSpPr>
        <p:sp>
          <p:nvSpPr>
            <p:cNvPr id="37" name="Line 23"/>
            <p:cNvSpPr>
              <a:spLocks noChangeShapeType="1"/>
            </p:cNvSpPr>
            <p:nvPr/>
          </p:nvSpPr>
          <p:spPr bwMode="auto">
            <a:xfrm>
              <a:off x="7162800" y="61722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>
              <a:off x="7162800" y="57150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25"/>
            <p:cNvSpPr>
              <a:spLocks noChangeShapeType="1"/>
            </p:cNvSpPr>
            <p:nvPr/>
          </p:nvSpPr>
          <p:spPr bwMode="auto">
            <a:xfrm>
              <a:off x="7162800" y="5486400"/>
              <a:ext cx="914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26"/>
            <p:cNvSpPr>
              <a:spLocks noChangeShapeType="1"/>
            </p:cNvSpPr>
            <p:nvPr/>
          </p:nvSpPr>
          <p:spPr bwMode="auto">
            <a:xfrm>
              <a:off x="7162800" y="51816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28"/>
            <p:cNvSpPr>
              <a:spLocks noChangeShapeType="1"/>
            </p:cNvSpPr>
            <p:nvPr/>
          </p:nvSpPr>
          <p:spPr bwMode="auto">
            <a:xfrm>
              <a:off x="7162800" y="4876800"/>
              <a:ext cx="914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30"/>
            <p:cNvSpPr txBox="1">
              <a:spLocks noChangeArrowheads="1"/>
            </p:cNvSpPr>
            <p:nvPr/>
          </p:nvSpPr>
          <p:spPr bwMode="auto">
            <a:xfrm>
              <a:off x="6781800" y="5257800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ja-JP" sz="1800"/>
                <a:t>T</a:t>
              </a:r>
              <a:r>
                <a:rPr lang="en-US" altLang="ja-JP" sz="1800" baseline="-25000"/>
                <a:t>2</a:t>
              </a:r>
            </a:p>
          </p:txBody>
        </p:sp>
        <p:sp>
          <p:nvSpPr>
            <p:cNvPr id="43" name="Text Box 31"/>
            <p:cNvSpPr txBox="1">
              <a:spLocks noChangeArrowheads="1"/>
            </p:cNvSpPr>
            <p:nvPr/>
          </p:nvSpPr>
          <p:spPr bwMode="auto">
            <a:xfrm>
              <a:off x="6781800" y="4648200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ja-JP" sz="1800"/>
                <a:t>T</a:t>
              </a:r>
              <a:r>
                <a:rPr lang="en-US" altLang="ja-JP" sz="1800" baseline="-25000"/>
                <a:t>2</a:t>
              </a:r>
            </a:p>
          </p:txBody>
        </p:sp>
        <p:sp>
          <p:nvSpPr>
            <p:cNvPr id="44" name="Text Box 33"/>
            <p:cNvSpPr txBox="1">
              <a:spLocks noChangeArrowheads="1"/>
            </p:cNvSpPr>
            <p:nvPr/>
          </p:nvSpPr>
          <p:spPr bwMode="auto">
            <a:xfrm>
              <a:off x="6781800" y="5986463"/>
              <a:ext cx="5334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ja-JP" sz="1800"/>
                <a:t>A</a:t>
              </a:r>
              <a:r>
                <a:rPr lang="en-US" altLang="ja-JP" sz="1800" baseline="-25000"/>
                <a:t>1</a:t>
              </a:r>
            </a:p>
          </p:txBody>
        </p:sp>
        <p:sp>
          <p:nvSpPr>
            <p:cNvPr id="45" name="Text Box 34"/>
            <p:cNvSpPr txBox="1">
              <a:spLocks noChangeArrowheads="1"/>
            </p:cNvSpPr>
            <p:nvPr/>
          </p:nvSpPr>
          <p:spPr bwMode="auto">
            <a:xfrm>
              <a:off x="6781800" y="5548313"/>
              <a:ext cx="5334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ja-JP" sz="1800"/>
                <a:t>A</a:t>
              </a:r>
              <a:r>
                <a:rPr lang="en-US" altLang="ja-JP" sz="1800" baseline="-25000"/>
                <a:t>1</a:t>
              </a:r>
            </a:p>
          </p:txBody>
        </p:sp>
        <p:sp>
          <p:nvSpPr>
            <p:cNvPr id="46" name="Text Box 36"/>
            <p:cNvSpPr txBox="1">
              <a:spLocks noChangeArrowheads="1"/>
            </p:cNvSpPr>
            <p:nvPr/>
          </p:nvSpPr>
          <p:spPr bwMode="auto">
            <a:xfrm>
              <a:off x="6781800" y="5000625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ja-JP" sz="1800"/>
                <a:t>A</a:t>
              </a:r>
              <a:r>
                <a:rPr lang="en-US" altLang="ja-JP" sz="1800" baseline="-25000"/>
                <a:t>1</a:t>
              </a:r>
            </a:p>
          </p:txBody>
        </p:sp>
        <p:sp>
          <p:nvSpPr>
            <p:cNvPr id="47" name="Text Box 38"/>
            <p:cNvSpPr txBox="1">
              <a:spLocks noChangeArrowheads="1"/>
            </p:cNvSpPr>
            <p:nvPr/>
          </p:nvSpPr>
          <p:spPr bwMode="auto">
            <a:xfrm>
              <a:off x="8081963" y="5362575"/>
              <a:ext cx="6858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ja-JP" sz="1200"/>
                <a:t>HOMO</a:t>
              </a:r>
              <a:endParaRPr lang="en-US" altLang="ja-JP" sz="1800"/>
            </a:p>
          </p:txBody>
        </p:sp>
        <p:sp>
          <p:nvSpPr>
            <p:cNvPr id="48" name="Text Box 39"/>
            <p:cNvSpPr txBox="1">
              <a:spLocks noChangeArrowheads="1"/>
            </p:cNvSpPr>
            <p:nvPr/>
          </p:nvSpPr>
          <p:spPr bwMode="auto">
            <a:xfrm>
              <a:off x="8077200" y="5048250"/>
              <a:ext cx="6858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ja-JP" sz="1200"/>
                <a:t>LUMO</a:t>
              </a:r>
              <a:endParaRPr lang="en-US" altLang="ja-JP" sz="1800"/>
            </a:p>
          </p:txBody>
        </p:sp>
        <p:sp>
          <p:nvSpPr>
            <p:cNvPr id="49" name="Line 40"/>
            <p:cNvSpPr>
              <a:spLocks noChangeShapeType="1"/>
            </p:cNvSpPr>
            <p:nvPr/>
          </p:nvSpPr>
          <p:spPr bwMode="auto">
            <a:xfrm flipV="1">
              <a:off x="7391400" y="4876800"/>
              <a:ext cx="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1"/>
            <p:cNvSpPr>
              <a:spLocks noChangeShapeType="1"/>
            </p:cNvSpPr>
            <p:nvPr/>
          </p:nvSpPr>
          <p:spPr bwMode="auto">
            <a:xfrm flipV="1">
              <a:off x="7620000" y="48768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42"/>
            <p:cNvSpPr>
              <a:spLocks noChangeShapeType="1"/>
            </p:cNvSpPr>
            <p:nvPr/>
          </p:nvSpPr>
          <p:spPr bwMode="auto">
            <a:xfrm flipV="1">
              <a:off x="7848600" y="5181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43"/>
            <p:cNvSpPr txBox="1">
              <a:spLocks noChangeArrowheads="1"/>
            </p:cNvSpPr>
            <p:nvPr/>
          </p:nvSpPr>
          <p:spPr bwMode="auto">
            <a:xfrm>
              <a:off x="7162800" y="4602163"/>
              <a:ext cx="6096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ja-JP" sz="1200"/>
                <a:t>XPS</a:t>
              </a:r>
            </a:p>
          </p:txBody>
        </p:sp>
        <p:sp>
          <p:nvSpPr>
            <p:cNvPr id="53" name="Text Box 44"/>
            <p:cNvSpPr txBox="1">
              <a:spLocks noChangeArrowheads="1"/>
            </p:cNvSpPr>
            <p:nvPr/>
          </p:nvSpPr>
          <p:spPr bwMode="auto">
            <a:xfrm>
              <a:off x="7543800" y="4602163"/>
              <a:ext cx="6096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ja-JP" sz="1200"/>
                <a:t>UPS</a:t>
              </a:r>
            </a:p>
          </p:txBody>
        </p:sp>
        <p:sp>
          <p:nvSpPr>
            <p:cNvPr id="54" name="Text Box 48"/>
            <p:cNvSpPr txBox="1">
              <a:spLocks noChangeArrowheads="1"/>
            </p:cNvSpPr>
            <p:nvPr/>
          </p:nvSpPr>
          <p:spPr bwMode="auto">
            <a:xfrm>
              <a:off x="8053388" y="5972175"/>
              <a:ext cx="6858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ja-JP" sz="2000"/>
                <a:t>C1s</a:t>
              </a:r>
            </a:p>
          </p:txBody>
        </p:sp>
      </p:grpSp>
      <p:pic>
        <p:nvPicPr>
          <p:cNvPr id="58" name="Picture 5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29" y="5085184"/>
            <a:ext cx="1666875" cy="2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28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Symmetry of Molecular Vibration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3328" y="1772816"/>
                <a:ext cx="8913168" cy="4824537"/>
              </a:xfrm>
            </p:spPr>
            <p:txBody>
              <a:bodyPr/>
              <a:lstStyle/>
              <a:p>
                <a:r>
                  <a:rPr lang="en-US" sz="2400" dirty="0"/>
                  <a:t>Calculate number of normal mode by </a:t>
                </a:r>
                <a:r>
                  <a:rPr lang="el-GR" sz="2400" dirty="0"/>
                  <a:t>χ</a:t>
                </a:r>
                <a:r>
                  <a:rPr lang="en-US" sz="2400" baseline="-25000" dirty="0" err="1"/>
                  <a:t>a,s</a:t>
                </a:r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Number of atoms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sym typeface="Wingdings" pitchFamily="2" charset="2"/>
                      </a:rPr>
                      <m:t>⇒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 3 N freedom </a:t>
                </a:r>
              </a:p>
              <a:p>
                <a:pPr lvl="1"/>
                <a:r>
                  <a:rPr lang="en-US" sz="2000" dirty="0">
                    <a:sym typeface="Wingdings" pitchFamily="2" charset="2"/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sym typeface="Wingdings" pitchFamily="2" charset="2"/>
                      </a:rPr>
                      <m:t>⇒</m:t>
                    </m:r>
                  </m:oMath>
                </a14:m>
                <a:r>
                  <a:rPr lang="en-US" sz="2000" dirty="0">
                    <a:sym typeface="Wingdings" pitchFamily="2" charset="2"/>
                  </a:rPr>
                  <a:t> decompose</a:t>
                </a:r>
              </a:p>
              <a:p>
                <a:pPr lvl="1"/>
                <a:r>
                  <a:rPr lang="en-US" sz="2000" dirty="0">
                    <a:sym typeface="Wingdings" pitchFamily="2" charset="2"/>
                  </a:rPr>
                  <a:t>Among 3N, 3 is translation (                    )  </a:t>
                </a:r>
              </a:p>
              <a:p>
                <a:pPr lvl="1"/>
                <a:r>
                  <a:rPr lang="en-US" sz="2000" dirty="0">
                    <a:sym typeface="Wingdings" pitchFamily="2" charset="2"/>
                  </a:rPr>
                  <a:t>Among 3N, 3 is rotation  (</a:t>
                </a:r>
                <a:r>
                  <a:rPr lang="en-US" sz="2000" dirty="0"/>
                  <a:t> </a:t>
                </a:r>
                <a:r>
                  <a:rPr lang="el-GR" sz="2000" dirty="0"/>
                  <a:t>χ</a:t>
                </a:r>
                <a:r>
                  <a:rPr lang="en-US" sz="2000" dirty="0"/>
                  <a:t> </a:t>
                </a:r>
                <a:r>
                  <a:rPr lang="en-US" sz="1600" dirty="0"/>
                  <a:t>(axial vector)</a:t>
                </a:r>
                <a:r>
                  <a:rPr lang="en-US" sz="1800" dirty="0"/>
                  <a:t> </a:t>
                </a:r>
                <a:r>
                  <a:rPr lang="en-US" sz="2000" dirty="0"/>
                  <a:t>)</a:t>
                </a:r>
                <a:endParaRPr lang="en-US" sz="2000" dirty="0">
                  <a:sym typeface="Wingdings" pitchFamily="2" charset="2"/>
                </a:endParaRPr>
              </a:p>
              <a:p>
                <a:pPr marL="1371600" lvl="3" indent="0">
                  <a:buNone/>
                </a:pPr>
                <a:r>
                  <a:rPr lang="en-US" dirty="0"/>
                  <a:t>    3N – 6 Freedom</a:t>
                </a:r>
              </a:p>
              <a:p>
                <a:pPr marL="1371600" lvl="3" indent="0">
                  <a:buNone/>
                </a:pPr>
                <a:r>
                  <a:rPr lang="en-US" dirty="0"/>
                  <a:t>   (3N -5 for axial molecule )</a:t>
                </a:r>
              </a:p>
              <a:p>
                <a:r>
                  <a:rPr lang="en-US" sz="2400" dirty="0"/>
                  <a:t>3N – 6 Freedom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 Normal mode (</a:t>
                </a:r>
                <a:r>
                  <a:rPr lang="en-US" sz="2400" dirty="0" err="1">
                    <a:sym typeface="Wingdings" pitchFamily="2" charset="2"/>
                  </a:rPr>
                  <a:t>Irred</a:t>
                </a:r>
                <a:r>
                  <a:rPr lang="en-US" sz="2400" dirty="0">
                    <a:sym typeface="Wingdings" pitchFamily="2" charset="2"/>
                  </a:rPr>
                  <a:t>. Rep.)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Wingdings" pitchFamily="2" charset="2"/>
                  </a:rPr>
                  <a:t>     Among them </a:t>
                </a:r>
              </a:p>
              <a:p>
                <a:pPr lvl="1"/>
                <a:r>
                  <a:rPr lang="el-GR" sz="2000" dirty="0">
                    <a:sym typeface="Wingdings" pitchFamily="2" charset="2"/>
                  </a:rPr>
                  <a:t>χ</a:t>
                </a:r>
                <a:r>
                  <a:rPr lang="en-US" sz="2000" dirty="0">
                    <a:sym typeface="Wingdings" pitchFamily="2" charset="2"/>
                  </a:rPr>
                  <a:t>  (2</a:t>
                </a:r>
                <a:r>
                  <a:rPr lang="en-US" sz="2000" baseline="30000" dirty="0">
                    <a:sym typeface="Wingdings" pitchFamily="2" charset="2"/>
                  </a:rPr>
                  <a:t>nd</a:t>
                </a:r>
                <a:r>
                  <a:rPr lang="en-US" sz="2000" dirty="0">
                    <a:sym typeface="Wingdings" pitchFamily="2" charset="2"/>
                  </a:rPr>
                  <a:t>  rank 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sym typeface="Wingdings" pitchFamily="2" charset="2"/>
                      </a:rPr>
                      <m:t>⇒</m:t>
                    </m:r>
                  </m:oMath>
                </a14:m>
                <a:r>
                  <a:rPr lang="en-US" sz="2000" dirty="0">
                    <a:sym typeface="Wingdings" pitchFamily="2" charset="2"/>
                  </a:rPr>
                  <a:t>Raman active Mode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  <a:sym typeface="Wingdings" pitchFamily="2" charset="2"/>
                      </a:rPr>
                      <m:t>𝑥𝑦</m:t>
                    </m:r>
                    <m:r>
                      <a:rPr lang="en-US" sz="1600" i="1" dirty="0" smtClean="0">
                        <a:latin typeface="Cambria Math"/>
                        <a:sym typeface="Wingdings" pitchFamily="2" charset="2"/>
                      </a:rPr>
                      <m:t>, </m:t>
                    </m:r>
                    <m:r>
                      <a:rPr lang="en-US" sz="1600" i="1" dirty="0" err="1" smtClean="0">
                        <a:latin typeface="Cambria Math"/>
                        <a:sym typeface="Wingdings" pitchFamily="2" charset="2"/>
                      </a:rPr>
                      <m:t>𝑦𝑧</m:t>
                    </m:r>
                    <m:r>
                      <a:rPr lang="en-US" sz="1600" i="1" dirty="0" smtClean="0">
                        <a:latin typeface="Cambria Math"/>
                        <a:sym typeface="Wingdings" pitchFamily="2" charset="2"/>
                      </a:rPr>
                      <m:t>, </m:t>
                    </m:r>
                    <m:sSup>
                      <m:sSupPr>
                        <m:ctrlPr>
                          <a:rPr lang="en-US" sz="16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1600" i="1" dirty="0" smtClean="0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dirty="0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sup>
                    </m:sSup>
                    <m:r>
                      <a:rPr lang="en-US" sz="1600" i="1" dirty="0" smtClean="0">
                        <a:latin typeface="Cambria Math"/>
                        <a:sym typeface="Wingdings" pitchFamily="2" charset="2"/>
                      </a:rPr>
                      <m:t> – </m:t>
                    </m:r>
                    <m:sSup>
                      <m:sSupPr>
                        <m:ctrlPr>
                          <a:rPr lang="en-US" sz="16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1600" i="1" dirty="0" smtClean="0">
                            <a:latin typeface="Cambria Math"/>
                            <a:sym typeface="Wingdings" pitchFamily="2" charset="2"/>
                          </a:rPr>
                          <m:t>𝑦</m:t>
                        </m:r>
                      </m:e>
                      <m:sup>
                        <m:r>
                          <a:rPr lang="en-US" sz="1600" b="0" i="1" dirty="0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sup>
                    </m:sSup>
                    <m:r>
                      <a:rPr lang="en-US" sz="1600" i="1" dirty="0" smtClean="0">
                        <a:latin typeface="Cambria Math"/>
                        <a:sym typeface="Wingdings" pitchFamily="2" charset="2"/>
                      </a:rPr>
                      <m:t>  </m:t>
                    </m:r>
                  </m:oMath>
                </a14:m>
                <a:r>
                  <a:rPr lang="en-US" sz="1600" dirty="0" err="1">
                    <a:sym typeface="Wingdings" pitchFamily="2" charset="2"/>
                  </a:rPr>
                  <a:t>etc</a:t>
                </a:r>
                <a:r>
                  <a:rPr lang="en-US" sz="1600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sym typeface="Wingdings" pitchFamily="2" charset="2"/>
                      </a:rPr>
                      <m:t>⇒</m:t>
                    </m:r>
                  </m:oMath>
                </a14:m>
                <a:r>
                  <a:rPr lang="en-US" sz="1600" dirty="0">
                    <a:sym typeface="Wingdings" pitchFamily="2" charset="2"/>
                  </a:rPr>
                  <a:t>Polarization Tensor </a:t>
                </a:r>
                <a:r>
                  <a:rPr lang="el-GR" sz="1600" dirty="0">
                    <a:sym typeface="Wingdings" pitchFamily="2" charset="2"/>
                  </a:rPr>
                  <a:t>α</a:t>
                </a:r>
                <a:r>
                  <a:rPr lang="en-US" sz="1600" dirty="0">
                    <a:sym typeface="Wingdings" pitchFamily="2" charset="2"/>
                  </a:rPr>
                  <a:t> 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l-GR" sz="2000" dirty="0"/>
                  <a:t>χ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x,y,z</a:t>
                </a:r>
                <a:r>
                  <a:rPr lang="en-US" sz="2000" dirty="0"/>
                  <a:t>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2000" dirty="0">
                    <a:sym typeface="Wingdings" pitchFamily="2" charset="2"/>
                  </a:rPr>
                  <a:t> Infra Red Active Mode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  <a:sym typeface="Wingdings" pitchFamily="2" charset="2"/>
                      </a:rPr>
                      <m:t>⇒</m:t>
                    </m:r>
                  </m:oMath>
                </a14:m>
                <a:r>
                  <a:rPr lang="en-US" sz="2000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b="1" i="1" dirty="0" smtClean="0">
                        <a:latin typeface="Cambria Math"/>
                        <a:sym typeface="Wingdings" pitchFamily="2" charset="2"/>
                      </a:rPr>
                      <m:t>𝝁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			</a:t>
                </a: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328" y="1772816"/>
                <a:ext cx="8913168" cy="4824537"/>
              </a:xfrm>
              <a:blipFill rotWithShape="1">
                <a:blip r:embed="rId4"/>
                <a:stretch>
                  <a:fillRect l="-1026" t="-113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79522" y="903113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mirror </a:t>
            </a:r>
            <a:r>
              <a:rPr lang="el-GR" sz="2000" dirty="0"/>
              <a:t>σ</a:t>
            </a:r>
            <a:endParaRPr lang="en-US" sz="20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379522" y="1227023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σ</a:t>
            </a:r>
            <a:r>
              <a:rPr lang="en-US" sz="2000" dirty="0"/>
              <a:t>C</a:t>
            </a:r>
            <a:r>
              <a:rPr lang="en-US" sz="2000" baseline="-25000" dirty="0"/>
              <a:t>n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 - </a:t>
            </a:r>
            <a:r>
              <a:rPr lang="en-US" sz="2000" dirty="0"/>
              <a:t> C</a:t>
            </a:r>
            <a:r>
              <a:rPr lang="en-US" sz="2000" baseline="-25000" dirty="0"/>
              <a:t>n</a:t>
            </a: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2195736" y="769823"/>
            <a:ext cx="1295400" cy="990600"/>
            <a:chOff x="3360" y="240"/>
            <a:chExt cx="816" cy="624"/>
          </a:xfrm>
        </p:grpSpPr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 flipV="1">
              <a:off x="3936" y="240"/>
              <a:ext cx="240" cy="288"/>
            </a:xfrm>
            <a:prstGeom prst="curvedLeftArrow">
              <a:avLst>
                <a:gd name="adj1" fmla="val 24000"/>
                <a:gd name="adj2" fmla="val 48000"/>
                <a:gd name="adj3" fmla="val 33333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 flipV="1">
              <a:off x="3360" y="240"/>
              <a:ext cx="240" cy="288"/>
            </a:xfrm>
            <a:prstGeom prst="curvedRightArrow">
              <a:avLst>
                <a:gd name="adj1" fmla="val 24000"/>
                <a:gd name="adj2" fmla="val 48000"/>
                <a:gd name="adj3" fmla="val 33333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 flipV="1">
              <a:off x="3504" y="33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3765" y="28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4032" y="33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08920"/>
            <a:ext cx="1701165" cy="2647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01722"/>
            <a:ext cx="954405" cy="25527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 bwMode="auto">
          <a:xfrm flipH="1" flipV="1">
            <a:off x="4499992" y="3789040"/>
            <a:ext cx="504056" cy="2880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434175" y="407707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σ</a:t>
            </a:r>
            <a:r>
              <a:rPr lang="en-US" sz="2000" dirty="0"/>
              <a:t>C</a:t>
            </a:r>
            <a:r>
              <a:rPr lang="en-US" sz="2000" baseline="-25000" dirty="0"/>
              <a:t>n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 - </a:t>
            </a:r>
            <a:r>
              <a:rPr lang="en-US" sz="2000" dirty="0"/>
              <a:t> C</a:t>
            </a:r>
            <a:r>
              <a:rPr lang="en-US" sz="2000" baseline="-250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666254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8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265436"/>
              </p:ext>
            </p:extLst>
          </p:nvPr>
        </p:nvGraphicFramePr>
        <p:xfrm>
          <a:off x="66425" y="5141094"/>
          <a:ext cx="1390134" cy="1226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" name="ビットマップ イメージ" r:id="rId14" imgW="1295238" imgH="1142857" progId="PBrush">
                  <p:embed/>
                </p:oleObj>
              </mc:Choice>
              <mc:Fallback>
                <p:oleObj name="ビットマップ イメージ" r:id="rId14" imgW="1295238" imgH="114285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5" y="5141094"/>
                        <a:ext cx="1390134" cy="12265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baseline="-25000" dirty="0"/>
              <a:t>	</a:t>
            </a:r>
            <a:r>
              <a:rPr lang="en-US" altLang="ja-JP" sz="3200" dirty="0">
                <a:latin typeface="Calibri" pitchFamily="34" charset="0"/>
                <a:cs typeface="Calibri" pitchFamily="34" charset="0"/>
              </a:rPr>
              <a:t>Vibration of </a:t>
            </a:r>
            <a:r>
              <a:rPr lang="en-US" altLang="ja-JP" dirty="0">
                <a:latin typeface="Calibri" pitchFamily="34" charset="0"/>
                <a:cs typeface="Calibri" pitchFamily="34" charset="0"/>
              </a:rPr>
              <a:t>CH</a:t>
            </a:r>
            <a:r>
              <a:rPr lang="en-US" altLang="ja-JP" baseline="-25000" dirty="0">
                <a:latin typeface="Calibri" pitchFamily="34" charset="0"/>
                <a:cs typeface="Calibri" pitchFamily="34" charset="0"/>
              </a:rPr>
              <a:t>4 </a:t>
            </a:r>
            <a:r>
              <a:rPr lang="en-US" altLang="ja-JP" sz="3200" dirty="0">
                <a:latin typeface="Calibri" pitchFamily="34" charset="0"/>
                <a:cs typeface="Calibri" pitchFamily="34" charset="0"/>
              </a:rPr>
              <a:t>Molecule</a:t>
            </a:r>
            <a:endParaRPr lang="ja-JP" altLang="en-US" baseline="-2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5" y="1556791"/>
            <a:ext cx="8466823" cy="4392489"/>
          </a:xfrm>
        </p:spPr>
        <p:txBody>
          <a:bodyPr/>
          <a:lstStyle/>
          <a:p>
            <a:r>
              <a:rPr lang="en-US" altLang="ja-JP" sz="2400" dirty="0"/>
              <a:t>Ex. CH</a:t>
            </a:r>
            <a:r>
              <a:rPr lang="en-US" altLang="ja-JP" sz="2400" baseline="-25000" dirty="0"/>
              <a:t>4</a:t>
            </a:r>
            <a:r>
              <a:rPr lang="en-US" altLang="ja-JP" sz="2400" dirty="0"/>
              <a:t> N = 5 , freedom of vibration 3N – 6 = 9 (Normal Modes)</a:t>
            </a:r>
            <a:r>
              <a:rPr lang="en-US" altLang="ja-JP" sz="2400" baseline="-25000" dirty="0"/>
              <a:t> </a:t>
            </a:r>
            <a:endParaRPr lang="en-US" altLang="ja-JP" sz="2400" dirty="0"/>
          </a:p>
          <a:p>
            <a:r>
              <a:rPr lang="en-US" altLang="ja-JP" sz="2400" dirty="0"/>
              <a:t>Point Group</a:t>
            </a:r>
            <a:r>
              <a:rPr lang="ja-JP" altLang="en-US" sz="2400" dirty="0"/>
              <a:t>　</a:t>
            </a:r>
            <a:r>
              <a:rPr lang="en-US" altLang="ja-JP" sz="2400" dirty="0"/>
              <a:t>  (g=24)</a:t>
            </a:r>
            <a:r>
              <a:rPr lang="ja-JP" altLang="en-US" sz="2400" dirty="0"/>
              <a:t>　　</a:t>
            </a:r>
            <a:endParaRPr lang="ja-JP" altLang="en-US" sz="2800" baseline="-25000" dirty="0"/>
          </a:p>
          <a:p>
            <a:endParaRPr lang="ja-JP" altLang="en-US" dirty="0"/>
          </a:p>
        </p:txBody>
      </p:sp>
      <p:graphicFrame>
        <p:nvGraphicFramePr>
          <p:cNvPr id="788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745180"/>
              </p:ext>
            </p:extLst>
          </p:nvPr>
        </p:nvGraphicFramePr>
        <p:xfrm>
          <a:off x="885720" y="2765740"/>
          <a:ext cx="5105400" cy="240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" name="文書" r:id="rId16" imgW="3161160" imgH="1586520" progId="Word.Document.8">
                  <p:embed/>
                </p:oleObj>
              </mc:Choice>
              <mc:Fallback>
                <p:oleObj name="文書" r:id="rId16" imgW="3161160" imgH="1586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720" y="2765740"/>
                        <a:ext cx="5105400" cy="240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8857" name="Group 9"/>
          <p:cNvGrpSpPr>
            <a:grpSpLocks/>
          </p:cNvGrpSpPr>
          <p:nvPr/>
        </p:nvGrpSpPr>
        <p:grpSpPr bwMode="auto">
          <a:xfrm>
            <a:off x="7509266" y="5080804"/>
            <a:ext cx="1026666" cy="1156805"/>
            <a:chOff x="4320" y="2928"/>
            <a:chExt cx="1134" cy="1126"/>
          </a:xfrm>
        </p:grpSpPr>
        <p:sp>
          <p:nvSpPr>
            <p:cNvPr id="78858" name="AutoShape 10"/>
            <p:cNvSpPr>
              <a:spLocks noChangeArrowheads="1"/>
            </p:cNvSpPr>
            <p:nvPr/>
          </p:nvSpPr>
          <p:spPr bwMode="auto">
            <a:xfrm rot="5400000">
              <a:off x="4728" y="3336"/>
              <a:ext cx="624" cy="480"/>
            </a:xfrm>
            <a:prstGeom prst="parallelogram">
              <a:avLst>
                <a:gd name="adj" fmla="val 19789"/>
              </a:avLst>
            </a:prstGeom>
            <a:gradFill rotWithShape="0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78859" name="Rectangle 11"/>
            <p:cNvSpPr>
              <a:spLocks noChangeArrowheads="1"/>
            </p:cNvSpPr>
            <p:nvPr/>
          </p:nvSpPr>
          <p:spPr bwMode="auto">
            <a:xfrm>
              <a:off x="4704" y="3360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IE"/>
            </a:p>
          </p:txBody>
        </p:sp>
        <p:sp>
          <p:nvSpPr>
            <p:cNvPr id="78860" name="Oval 12"/>
            <p:cNvSpPr>
              <a:spLocks noChangeArrowheads="1"/>
            </p:cNvSpPr>
            <p:nvPr/>
          </p:nvSpPr>
          <p:spPr bwMode="auto">
            <a:xfrm>
              <a:off x="4629" y="3285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78861" name="Oval 13"/>
            <p:cNvSpPr>
              <a:spLocks noChangeArrowheads="1"/>
            </p:cNvSpPr>
            <p:nvPr/>
          </p:nvSpPr>
          <p:spPr bwMode="auto">
            <a:xfrm>
              <a:off x="5202" y="3810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78862" name="Oval 14"/>
            <p:cNvSpPr>
              <a:spLocks noChangeArrowheads="1"/>
            </p:cNvSpPr>
            <p:nvPr/>
          </p:nvSpPr>
          <p:spPr bwMode="auto">
            <a:xfrm>
              <a:off x="5310" y="3186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78863" name="Oval 15"/>
            <p:cNvSpPr>
              <a:spLocks noChangeArrowheads="1"/>
            </p:cNvSpPr>
            <p:nvPr/>
          </p:nvSpPr>
          <p:spPr bwMode="auto">
            <a:xfrm>
              <a:off x="4725" y="3708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78864" name="Line 16"/>
            <p:cNvSpPr>
              <a:spLocks noChangeShapeType="1"/>
            </p:cNvSpPr>
            <p:nvPr/>
          </p:nvSpPr>
          <p:spPr bwMode="auto">
            <a:xfrm>
              <a:off x="5040" y="31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78865" name="Line 17"/>
            <p:cNvSpPr>
              <a:spLocks noChangeShapeType="1"/>
            </p:cNvSpPr>
            <p:nvPr/>
          </p:nvSpPr>
          <p:spPr bwMode="auto">
            <a:xfrm flipH="1">
              <a:off x="4560" y="388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graphicFrame>
          <p:nvGraphicFramePr>
            <p:cNvPr id="78866" name="Object 18"/>
            <p:cNvGraphicFramePr>
              <a:graphicFrameLocks noChangeAspect="1"/>
            </p:cNvGraphicFramePr>
            <p:nvPr/>
          </p:nvGraphicFramePr>
          <p:xfrm>
            <a:off x="4320" y="3792"/>
            <a:ext cx="217" cy="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" name="数式" r:id="rId18" imgW="190440" imgH="228600" progId="Equation.3">
                    <p:embed/>
                  </p:oleObj>
                </mc:Choice>
                <mc:Fallback>
                  <p:oleObj name="数式" r:id="rId18" imgW="190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3792"/>
                          <a:ext cx="217" cy="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67" name="Object 19"/>
            <p:cNvGraphicFramePr>
              <a:graphicFrameLocks noChangeAspect="1"/>
            </p:cNvGraphicFramePr>
            <p:nvPr/>
          </p:nvGraphicFramePr>
          <p:xfrm>
            <a:off x="4819" y="2928"/>
            <a:ext cx="461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" name="数式" r:id="rId20" imgW="406080" imgH="215640" progId="Equation.3">
                    <p:embed/>
                  </p:oleObj>
                </mc:Choice>
                <mc:Fallback>
                  <p:oleObj name="数式" r:id="rId20" imgW="4060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9" y="2928"/>
                          <a:ext cx="461" cy="2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68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5735855"/>
                </p:ext>
              </p:extLst>
            </p:nvPr>
          </p:nvGraphicFramePr>
          <p:xfrm>
            <a:off x="4925" y="3429"/>
            <a:ext cx="229" cy="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" name="数式" r:id="rId22" imgW="203040" imgH="228600" progId="Equation.3">
                    <p:embed/>
                  </p:oleObj>
                </mc:Choice>
                <mc:Fallback>
                  <p:oleObj name="数式" r:id="rId22" imgW="203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429"/>
                          <a:ext cx="229" cy="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8870" name="Text Box 22"/>
          <p:cNvSpPr txBox="1">
            <a:spLocks noChangeArrowheads="1"/>
          </p:cNvSpPr>
          <p:nvPr/>
        </p:nvSpPr>
        <p:spPr bwMode="auto">
          <a:xfrm>
            <a:off x="5957449" y="4298446"/>
            <a:ext cx="23782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ja-JP" sz="2000" dirty="0"/>
              <a:t>        for CH</a:t>
            </a:r>
            <a:r>
              <a:rPr lang="en-US" altLang="ja-JP" sz="2000" baseline="-25000" dirty="0"/>
              <a:t>4</a:t>
            </a:r>
            <a:r>
              <a:rPr lang="en-US" altLang="ja-JP" dirty="0"/>
              <a:t> </a:t>
            </a:r>
            <a:r>
              <a:rPr lang="en-US" altLang="ja-JP" baseline="-25000" dirty="0"/>
              <a:t>.</a:t>
            </a:r>
          </a:p>
        </p:txBody>
      </p:sp>
      <p:sp>
        <p:nvSpPr>
          <p:cNvPr id="78876" name="Rectangle 28"/>
          <p:cNvSpPr>
            <a:spLocks noChangeArrowheads="1"/>
          </p:cNvSpPr>
          <p:nvPr/>
        </p:nvSpPr>
        <p:spPr bwMode="auto">
          <a:xfrm>
            <a:off x="4494413" y="829990"/>
            <a:ext cx="4367946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ja-JP" dirty="0">
                <a:latin typeface="Calibri" pitchFamily="34" charset="0"/>
                <a:cs typeface="Calibri" pitchFamily="34" charset="0"/>
              </a:rPr>
              <a:t>3N-6 freedom of vibration </a:t>
            </a:r>
            <a:r>
              <a:rPr lang="ja-JP" altLang="en-US" sz="1800" dirty="0">
                <a:latin typeface="Calibri" pitchFamily="34" charset="0"/>
                <a:cs typeface="Calibri" pitchFamily="34" charset="0"/>
              </a:rPr>
              <a:t>⇒ </a:t>
            </a:r>
            <a:r>
              <a:rPr lang="en-US" altLang="ja-JP" sz="1800" dirty="0">
                <a:latin typeface="Calibri" pitchFamily="34" charset="0"/>
                <a:cs typeface="Calibri" pitchFamily="34" charset="0"/>
              </a:rPr>
              <a:t>Normal mode</a:t>
            </a:r>
            <a:endParaRPr lang="ja-JP" alt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877" name="Rectangle 29"/>
          <p:cNvSpPr>
            <a:spLocks noChangeArrowheads="1"/>
          </p:cNvSpPr>
          <p:nvPr/>
        </p:nvSpPr>
        <p:spPr bwMode="auto">
          <a:xfrm>
            <a:off x="395536" y="829990"/>
            <a:ext cx="3456384" cy="369332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latinLnBrk="0" hangingPunct="0"/>
            <a:r>
              <a:rPr lang="ja-JP" altLang="en-US" sz="1600" dirty="0"/>
              <a:t>                                    </a:t>
            </a:r>
            <a:r>
              <a:rPr lang="ja-JP" altLang="en-US" dirty="0">
                <a:latin typeface="Calibri" pitchFamily="34" charset="0"/>
                <a:cs typeface="Calibri" pitchFamily="34" charset="0"/>
              </a:rPr>
              <a:t>⇒ </a:t>
            </a:r>
            <a:r>
              <a:rPr lang="en-US" altLang="ja-JP" dirty="0">
                <a:latin typeface="Calibri" pitchFamily="34" charset="0"/>
                <a:cs typeface="Calibri" pitchFamily="34" charset="0"/>
              </a:rPr>
              <a:t>Decompose</a:t>
            </a:r>
            <a:endParaRPr lang="ja-JP" altLang="en-US" dirty="0"/>
          </a:p>
        </p:txBody>
      </p:sp>
      <p:sp>
        <p:nvSpPr>
          <p:cNvPr id="78878" name="Text Box 30"/>
          <p:cNvSpPr txBox="1">
            <a:spLocks noChangeArrowheads="1"/>
          </p:cNvSpPr>
          <p:nvPr/>
        </p:nvSpPr>
        <p:spPr bwMode="auto">
          <a:xfrm>
            <a:off x="5991120" y="4628009"/>
            <a:ext cx="28486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latinLnBrk="0" hangingPunct="0">
              <a:spcBef>
                <a:spcPct val="50000"/>
              </a:spcBef>
            </a:pPr>
            <a:r>
              <a:rPr lang="en-US" altLang="ja-JP" dirty="0"/>
              <a:t>Reducible character for vibration</a:t>
            </a:r>
            <a:endParaRPr lang="ja-JP" altLang="en-US" baseline="-25000" dirty="0"/>
          </a:p>
        </p:txBody>
      </p:sp>
      <p:sp>
        <p:nvSpPr>
          <p:cNvPr id="78880" name="Text Box 32"/>
          <p:cNvSpPr txBox="1">
            <a:spLocks noChangeArrowheads="1"/>
          </p:cNvSpPr>
          <p:nvPr/>
        </p:nvSpPr>
        <p:spPr bwMode="auto">
          <a:xfrm>
            <a:off x="5957449" y="4057132"/>
            <a:ext cx="34390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ja-JP" sz="1800" dirty="0"/>
              <a:t>Irreducible rep. for translation</a:t>
            </a:r>
            <a:endParaRPr lang="ja-JP" altLang="en-US" baseline="-25000" dirty="0"/>
          </a:p>
        </p:txBody>
      </p:sp>
      <p:sp>
        <p:nvSpPr>
          <p:cNvPr id="78881" name="Text Box 33"/>
          <p:cNvSpPr txBox="1">
            <a:spLocks noChangeArrowheads="1"/>
          </p:cNvSpPr>
          <p:nvPr/>
        </p:nvSpPr>
        <p:spPr bwMode="auto">
          <a:xfrm>
            <a:off x="5991120" y="3739945"/>
            <a:ext cx="2987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ja-JP" sz="1800" dirty="0"/>
              <a:t>Irreducible rep. for rotation</a:t>
            </a:r>
            <a:endParaRPr lang="ja-JP" altLang="en-US" baseline="-25000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66869"/>
            <a:ext cx="1701165" cy="2647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362" y="2125663"/>
            <a:ext cx="2219325" cy="276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90" y="2514283"/>
            <a:ext cx="1495425" cy="2247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987" y="4417226"/>
            <a:ext cx="419600" cy="199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36" y="5008697"/>
            <a:ext cx="3750945" cy="264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322102"/>
            <a:ext cx="2417445" cy="23431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598718" y="5640435"/>
            <a:ext cx="2599317" cy="369332"/>
            <a:chOff x="3620482" y="5849499"/>
            <a:chExt cx="2599317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3620482" y="5849499"/>
              <a:ext cx="1791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Raman Active : </a:t>
              </a:r>
              <a:endParaRPr lang="en-IE" dirty="0"/>
            </a:p>
          </p:txBody>
        </p:sp>
        <p:pic>
          <p:nvPicPr>
            <p:cNvPr id="12" name="Picture 1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4929" y="5935797"/>
              <a:ext cx="864870" cy="21145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033944" y="6040588"/>
            <a:ext cx="1590521" cy="369332"/>
            <a:chOff x="3591109" y="6003862"/>
            <a:chExt cx="1590521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3591109" y="6003862"/>
              <a:ext cx="12380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IR Active :</a:t>
              </a:r>
              <a:endParaRPr lang="en-IE" dirty="0"/>
            </a:p>
          </p:txBody>
        </p:sp>
        <p:pic>
          <p:nvPicPr>
            <p:cNvPr id="15" name="Picture 14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9205" y="6088964"/>
              <a:ext cx="352425" cy="211455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6458587" y="559551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E" dirty="0"/>
          </a:p>
        </p:txBody>
      </p:sp>
      <p:sp>
        <p:nvSpPr>
          <p:cNvPr id="52" name="TextBox 51"/>
          <p:cNvSpPr txBox="1"/>
          <p:nvPr/>
        </p:nvSpPr>
        <p:spPr>
          <a:xfrm>
            <a:off x="6474916" y="60467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E" dirty="0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56" y="5664310"/>
            <a:ext cx="245745" cy="2133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7" y="5493802"/>
            <a:ext cx="455295" cy="21907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34" y="2514283"/>
            <a:ext cx="245745" cy="21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95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IR Active and Raman Active</a:t>
            </a:r>
            <a:endParaRPr lang="en-IE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Point group without having inversion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/>
                  <a:t> (such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  <m:r>
                      <a:rPr lang="en-US" i="1" baseline="-25000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)</a:t>
                </a:r>
                <a:endParaRPr lang="en-IE" dirty="0"/>
              </a:p>
              <a:p>
                <a:pPr lvl="1"/>
                <a:r>
                  <a:rPr lang="en-US" dirty="0"/>
                  <a:t>Same </a:t>
                </a:r>
                <a:r>
                  <a:rPr lang="en-US" dirty="0" err="1"/>
                  <a:t>Irred</a:t>
                </a:r>
                <a:r>
                  <a:rPr lang="en-US" dirty="0"/>
                  <a:t>. rep. for IR and Raman is possible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For Point group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𝐼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Each </a:t>
                </a:r>
                <a:r>
                  <a:rPr lang="en-US" dirty="0" err="1"/>
                  <a:t>Irred</a:t>
                </a:r>
                <a:r>
                  <a:rPr lang="en-US" dirty="0"/>
                  <a:t>. rep. is either even (g) or odd (u) for I</a:t>
                </a:r>
              </a:p>
              <a:p>
                <a:pPr lvl="1"/>
                <a:r>
                  <a:rPr lang="en-US" dirty="0"/>
                  <a:t>                         (g : </a:t>
                </a:r>
                <a:r>
                  <a:rPr lang="en-US" dirty="0" err="1"/>
                  <a:t>gerade</a:t>
                </a:r>
                <a:r>
                  <a:rPr lang="en-US" dirty="0"/>
                  <a:t>, u : </a:t>
                </a:r>
                <a:r>
                  <a:rPr lang="en-US" dirty="0" err="1"/>
                  <a:t>ungerade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IR and Raman active modes belong to different </a:t>
                </a:r>
                <a:r>
                  <a:rPr lang="en-US" dirty="0" err="1"/>
                  <a:t>Ired.rep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This is used for checking the existence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𝐼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1"/>
                <a:stretch>
                  <a:fillRect l="-1481" t="-13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05064"/>
            <a:ext cx="1615440" cy="257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483377"/>
            <a:ext cx="1217295" cy="1847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455696"/>
            <a:ext cx="1162050" cy="184785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772150" y="2517048"/>
            <a:ext cx="3154362" cy="932410"/>
            <a:chOff x="5772150" y="2517048"/>
            <a:chExt cx="3154362" cy="932410"/>
          </a:xfrm>
        </p:grpSpPr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7664450" y="3022104"/>
              <a:ext cx="381000" cy="38100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7131050" y="2564904"/>
              <a:ext cx="457200" cy="45720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8056563" y="3247529"/>
              <a:ext cx="52387" cy="95250"/>
            </a:xfrm>
            <a:custGeom>
              <a:avLst/>
              <a:gdLst>
                <a:gd name="T0" fmla="*/ 26 w 33"/>
                <a:gd name="T1" fmla="*/ 0 h 60"/>
                <a:gd name="T2" fmla="*/ 0 w 33"/>
                <a:gd name="T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" h="60">
                  <a:moveTo>
                    <a:pt x="26" y="0"/>
                  </a:moveTo>
                  <a:cubicBezTo>
                    <a:pt x="16" y="58"/>
                    <a:pt x="33" y="45"/>
                    <a:pt x="0" y="6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7593013" y="3288804"/>
              <a:ext cx="55562" cy="136525"/>
            </a:xfrm>
            <a:custGeom>
              <a:avLst/>
              <a:gdLst>
                <a:gd name="T0" fmla="*/ 0 w 35"/>
                <a:gd name="T1" fmla="*/ 0 h 86"/>
                <a:gd name="T2" fmla="*/ 35 w 35"/>
                <a:gd name="T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" h="86">
                  <a:moveTo>
                    <a:pt x="0" y="0"/>
                  </a:moveTo>
                  <a:cubicBezTo>
                    <a:pt x="6" y="34"/>
                    <a:pt x="3" y="69"/>
                    <a:pt x="35" y="8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7797800" y="2934792"/>
              <a:ext cx="204788" cy="53975"/>
            </a:xfrm>
            <a:custGeom>
              <a:avLst/>
              <a:gdLst>
                <a:gd name="T0" fmla="*/ 0 w 129"/>
                <a:gd name="T1" fmla="*/ 0 h 34"/>
                <a:gd name="T2" fmla="*/ 103 w 129"/>
                <a:gd name="T3" fmla="*/ 9 h 34"/>
                <a:gd name="T4" fmla="*/ 129 w 129"/>
                <a:gd name="T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34">
                  <a:moveTo>
                    <a:pt x="0" y="0"/>
                  </a:moveTo>
                  <a:cubicBezTo>
                    <a:pt x="34" y="3"/>
                    <a:pt x="70" y="0"/>
                    <a:pt x="103" y="9"/>
                  </a:cubicBezTo>
                  <a:cubicBezTo>
                    <a:pt x="115" y="12"/>
                    <a:pt x="129" y="34"/>
                    <a:pt x="129" y="3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grpSp>
          <p:nvGrpSpPr>
            <p:cNvPr id="15" name="Group 10"/>
            <p:cNvGrpSpPr>
              <a:grpSpLocks/>
            </p:cNvGrpSpPr>
            <p:nvPr/>
          </p:nvGrpSpPr>
          <p:grpSpPr bwMode="auto">
            <a:xfrm>
              <a:off x="5772150" y="2564904"/>
              <a:ext cx="977900" cy="860425"/>
              <a:chOff x="3600" y="384"/>
              <a:chExt cx="616" cy="542"/>
            </a:xfrm>
          </p:grpSpPr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>
                <a:off x="3936" y="672"/>
                <a:ext cx="240" cy="240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E"/>
              </a:p>
            </p:txBody>
          </p:sp>
          <p:sp>
            <p:nvSpPr>
              <p:cNvPr id="17" name="Line 12"/>
              <p:cNvSpPr>
                <a:spLocks noChangeShapeType="1"/>
              </p:cNvSpPr>
              <p:nvPr/>
            </p:nvSpPr>
            <p:spPr bwMode="auto">
              <a:xfrm>
                <a:off x="3600" y="384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99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E"/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4183" y="814"/>
                <a:ext cx="33" cy="60"/>
              </a:xfrm>
              <a:custGeom>
                <a:avLst/>
                <a:gdLst>
                  <a:gd name="T0" fmla="*/ 26 w 33"/>
                  <a:gd name="T1" fmla="*/ 0 h 60"/>
                  <a:gd name="T2" fmla="*/ 0 w 33"/>
                  <a:gd name="T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3" h="60">
                    <a:moveTo>
                      <a:pt x="26" y="0"/>
                    </a:moveTo>
                    <a:cubicBezTo>
                      <a:pt x="16" y="58"/>
                      <a:pt x="33" y="45"/>
                      <a:pt x="0" y="6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E"/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3891" y="840"/>
                <a:ext cx="35" cy="86"/>
              </a:xfrm>
              <a:custGeom>
                <a:avLst/>
                <a:gdLst>
                  <a:gd name="T0" fmla="*/ 0 w 35"/>
                  <a:gd name="T1" fmla="*/ 0 h 86"/>
                  <a:gd name="T2" fmla="*/ 35 w 35"/>
                  <a:gd name="T3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5" h="86">
                    <a:moveTo>
                      <a:pt x="0" y="0"/>
                    </a:moveTo>
                    <a:cubicBezTo>
                      <a:pt x="6" y="34"/>
                      <a:pt x="3" y="69"/>
                      <a:pt x="35" y="8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E"/>
              </a:p>
            </p:txBody>
          </p:sp>
          <p:sp>
            <p:nvSpPr>
              <p:cNvPr id="20" name="Freeform 15"/>
              <p:cNvSpPr>
                <a:spLocks/>
              </p:cNvSpPr>
              <p:nvPr/>
            </p:nvSpPr>
            <p:spPr bwMode="auto">
              <a:xfrm>
                <a:off x="4020" y="617"/>
                <a:ext cx="129" cy="34"/>
              </a:xfrm>
              <a:custGeom>
                <a:avLst/>
                <a:gdLst>
                  <a:gd name="T0" fmla="*/ 0 w 129"/>
                  <a:gd name="T1" fmla="*/ 0 h 34"/>
                  <a:gd name="T2" fmla="*/ 103 w 129"/>
                  <a:gd name="T3" fmla="*/ 9 h 34"/>
                  <a:gd name="T4" fmla="*/ 129 w 129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9" h="34">
                    <a:moveTo>
                      <a:pt x="0" y="0"/>
                    </a:moveTo>
                    <a:cubicBezTo>
                      <a:pt x="34" y="3"/>
                      <a:pt x="70" y="0"/>
                      <a:pt x="103" y="9"/>
                    </a:cubicBezTo>
                    <a:cubicBezTo>
                      <a:pt x="115" y="12"/>
                      <a:pt x="129" y="34"/>
                      <a:pt x="129" y="3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E"/>
              </a:p>
            </p:txBody>
          </p:sp>
        </p:grp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 flipV="1">
              <a:off x="8197850" y="2564904"/>
              <a:ext cx="381000" cy="38100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pic>
          <p:nvPicPr>
            <p:cNvPr id="27" name="Picture 2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5522" y="2546242"/>
              <a:ext cx="287655" cy="17907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2229" y="3144288"/>
              <a:ext cx="139065" cy="16764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9269" y="2517048"/>
              <a:ext cx="287655" cy="17907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319" y="3144288"/>
              <a:ext cx="142875" cy="1143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350" y="2856369"/>
              <a:ext cx="287655" cy="17907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1187" y="3264673"/>
              <a:ext cx="695325" cy="1847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2263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757039" y="3429000"/>
            <a:ext cx="1390650" cy="1514385"/>
            <a:chOff x="7668344" y="3861833"/>
            <a:chExt cx="1390650" cy="1514385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1291208"/>
                </p:ext>
              </p:extLst>
            </p:nvPr>
          </p:nvGraphicFramePr>
          <p:xfrm>
            <a:off x="7668344" y="4149080"/>
            <a:ext cx="1390650" cy="1227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4" name="ビットマップ イメージ" r:id="rId9" imgW="1295238" imgH="1142857" progId="PBrush">
                    <p:embed/>
                  </p:oleObj>
                </mc:Choice>
                <mc:Fallback>
                  <p:oleObj name="ビットマップ イメージ" r:id="rId9" imgW="1295238" imgH="1142857" progId="PBrush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68344" y="4149080"/>
                          <a:ext cx="1390650" cy="1227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9207" y="3861833"/>
              <a:ext cx="455295" cy="21907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225" y="4673065"/>
              <a:ext cx="245745" cy="2133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Rotation Motion of </a:t>
            </a:r>
            <a:r>
              <a:rPr lang="en-US" altLang="ja-JP" dirty="0">
                <a:latin typeface="Calibri" pitchFamily="34" charset="0"/>
                <a:cs typeface="Calibri" pitchFamily="34" charset="0"/>
              </a:rPr>
              <a:t>CH</a:t>
            </a:r>
            <a:r>
              <a:rPr lang="en-US" altLang="ja-JP" baseline="-25000" dirty="0">
                <a:latin typeface="Calibri" pitchFamily="34" charset="0"/>
                <a:cs typeface="Calibri" pitchFamily="34" charset="0"/>
              </a:rPr>
              <a:t>4 </a:t>
            </a:r>
            <a:r>
              <a:rPr lang="en-US" dirty="0">
                <a:latin typeface="Calibri" pitchFamily="34" charset="0"/>
                <a:cs typeface="Calibri" pitchFamily="34" charset="0"/>
              </a:rPr>
              <a:t>Molecule </a:t>
            </a:r>
            <a:endParaRPr lang="en-IE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051785"/>
                <a:ext cx="8229600" cy="5185527"/>
              </a:xfrm>
            </p:spPr>
            <p:txBody>
              <a:bodyPr/>
              <a:lstStyle/>
              <a:p>
                <a:r>
                  <a:rPr lang="en-US" dirty="0"/>
                  <a:t>Molecule is rotating as a rigid molecule (Approx.)</a:t>
                </a:r>
              </a:p>
              <a:p>
                <a:pPr lvl="1"/>
                <a:r>
                  <a:rPr lang="en-US" dirty="0"/>
                  <a:t>Moment of Inertia (around center of mass)</a:t>
                </a:r>
              </a:p>
              <a:p>
                <a:pPr lvl="1"/>
                <a:r>
                  <a:rPr lang="en-US" dirty="0"/>
                  <a:t>Quantum angular momentum </a:t>
                </a:r>
              </a:p>
              <a:p>
                <a:pPr lvl="1"/>
                <a:r>
                  <a:rPr lang="en-US" dirty="0"/>
                  <a:t>             degeneracy for a given    state</a:t>
                </a:r>
              </a:p>
              <a:p>
                <a:pPr marL="1371600" lvl="3" indent="0">
                  <a:buNone/>
                </a:pPr>
                <a:r>
                  <a:rPr lang="en-US" sz="2000" dirty="0"/>
                  <a:t>(Spherical rotor </a:t>
                </a:r>
                <a:r>
                  <a:rPr lang="ja-JP" altLang="en-US" sz="2000" dirty="0">
                    <a:cs typeface="Calibri" pitchFamily="34" charset="0"/>
                  </a:rPr>
                  <a:t>⇒                    </a:t>
                </a:r>
                <a:r>
                  <a:rPr lang="en-US" altLang="ja-JP" sz="2000" dirty="0">
                    <a:cs typeface="Calibri" pitchFamily="34" charset="0"/>
                  </a:rPr>
                  <a:t>degeneracy)</a:t>
                </a:r>
                <a:r>
                  <a:rPr lang="ja-JP" altLang="en-US" sz="2000" dirty="0">
                    <a:cs typeface="Calibri" pitchFamily="34" charset="0"/>
                  </a:rPr>
                  <a:t> 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4 H atoms are equivalent</a:t>
                </a:r>
              </a:p>
              <a:p>
                <a:pPr lvl="1"/>
                <a:r>
                  <a:rPr lang="en-US" dirty="0"/>
                  <a:t>Wave function for rotation motion </a:t>
                </a:r>
                <a:r>
                  <a:rPr lang="ja-JP" altLang="en-US" dirty="0">
                    <a:cs typeface="Calibri" pitchFamily="34" charset="0"/>
                  </a:rPr>
                  <a:t>⇒ </a:t>
                </a:r>
                <a:r>
                  <a:rPr lang="en-US" altLang="ja-JP" dirty="0">
                    <a:cs typeface="Calibri" pitchFamily="34" charset="0"/>
                  </a:rPr>
                  <a:t>Symmetric for exchanging any of 2 H atoms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 pitchFamily="34" charset="0"/>
                      </a:rPr>
                      <m:t>𝐴</m:t>
                    </m:r>
                    <m:r>
                      <a:rPr lang="en-US" i="1" baseline="-25000" dirty="0" smtClean="0">
                        <a:latin typeface="Cambria Math"/>
                        <a:cs typeface="Calibri" pitchFamily="34" charset="0"/>
                      </a:rPr>
                      <m:t>1</m:t>
                    </m:r>
                  </m:oMath>
                </a14:m>
                <a:r>
                  <a:rPr lang="en-US" dirty="0">
                    <a:cs typeface="Calibri" pitchFamily="34" charset="0"/>
                  </a:rPr>
                  <a:t> symmetry only for rotational wave function</a:t>
                </a:r>
              </a:p>
              <a:p>
                <a:pPr lvl="1"/>
                <a:r>
                  <a:rPr lang="en-US" dirty="0">
                    <a:cs typeface="Calibri" pitchFamily="34" charset="0"/>
                  </a:rPr>
                  <a:t>Red. Character of rotation </a:t>
                </a:r>
                <a:r>
                  <a:rPr lang="ja-JP" altLang="en-US" dirty="0">
                    <a:cs typeface="Calibri" pitchFamily="34" charset="0"/>
                  </a:rPr>
                  <a:t>⇒ </a:t>
                </a:r>
                <a:r>
                  <a:rPr lang="en-US" altLang="ja-JP" dirty="0">
                    <a:cs typeface="Calibri" pitchFamily="34" charset="0"/>
                  </a:rPr>
                  <a:t>decomposition by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/>
                        <a:cs typeface="Calibri" pitchFamily="34" charset="0"/>
                      </a:rPr>
                      <m:t>𝑇</m:t>
                    </m:r>
                    <m:r>
                      <a:rPr lang="en-US" altLang="ja-JP" i="1" baseline="-25000" dirty="0" smtClean="0">
                        <a:latin typeface="Cambria Math"/>
                        <a:cs typeface="Calibri" pitchFamily="34" charset="0"/>
                      </a:rPr>
                      <m:t>𝑑</m:t>
                    </m:r>
                  </m:oMath>
                </a14:m>
                <a:endParaRPr lang="en-US" altLang="ja-JP" baseline="-25000" dirty="0">
                  <a:cs typeface="Calibri" pitchFamily="34" charset="0"/>
                </a:endParaRPr>
              </a:p>
              <a:p>
                <a:pPr lvl="1"/>
                <a:r>
                  <a:rPr lang="en-US" dirty="0">
                    <a:cs typeface="Calibri" pitchFamily="34" charset="0"/>
                  </a:rPr>
                  <a:t>Representation of rotational group </a:t>
                </a:r>
                <a:r>
                  <a:rPr lang="ja-JP" altLang="en-US" dirty="0">
                    <a:cs typeface="Calibri" pitchFamily="34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/>
                        <a:cs typeface="Calibri" pitchFamily="34" charset="0"/>
                      </a:rPr>
                      <m:t>𝑌</m:t>
                    </m:r>
                    <m:r>
                      <a:rPr lang="en-US" altLang="ja-JP" i="1" baseline="-25000" dirty="0" smtClean="0">
                        <a:latin typeface="Cambria Math"/>
                        <a:cs typeface="Calibri" pitchFamily="34" charset="0"/>
                      </a:rPr>
                      <m:t>𝐿𝑀</m:t>
                    </m:r>
                  </m:oMath>
                </a14:m>
                <a:r>
                  <a:rPr lang="en-US" altLang="ja-JP" dirty="0">
                    <a:cs typeface="Calibri" pitchFamily="34" charset="0"/>
                  </a:rPr>
                  <a:t> (for a fixed axis)</a:t>
                </a:r>
                <a:endParaRPr lang="en-US" baseline="-25000" dirty="0"/>
              </a:p>
              <a:p>
                <a:pPr lvl="1"/>
                <a:endParaRPr lang="en-I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051785"/>
                <a:ext cx="8229600" cy="5185527"/>
              </a:xfrm>
              <a:blipFill rotWithShape="1">
                <a:blip r:embed="rId13"/>
                <a:stretch>
                  <a:fillRect l="-1556" t="-1176" r="-8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554375"/>
            <a:ext cx="57150" cy="179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554375"/>
            <a:ext cx="788670" cy="2552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24944"/>
            <a:ext cx="904875" cy="287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765" y="2345824"/>
            <a:ext cx="168021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46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Decomposition of Y</a:t>
            </a:r>
            <a:r>
              <a:rPr lang="en-US" baseline="-25000" dirty="0">
                <a:latin typeface="Calibri" pitchFamily="34" charset="0"/>
                <a:cs typeface="Calibri" pitchFamily="34" charset="0"/>
              </a:rPr>
              <a:t>LM</a:t>
            </a:r>
            <a:endParaRPr lang="en-IE" baseline="-250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84784"/>
                <a:ext cx="8229600" cy="5040560"/>
              </a:xfrm>
            </p:spPr>
            <p:txBody>
              <a:bodyPr/>
              <a:lstStyle/>
              <a:p>
                <a:r>
                  <a:rPr lang="en-US" sz="2400" dirty="0"/>
                  <a:t>Character is invariant for changing axis </a:t>
                </a:r>
                <a:r>
                  <a:rPr lang="ja-JP" altLang="en-US" sz="2400" dirty="0">
                    <a:cs typeface="Calibri" pitchFamily="34" charset="0"/>
                  </a:rPr>
                  <a:t>⇒ </a:t>
                </a:r>
                <a:r>
                  <a:rPr lang="en-US" altLang="ja-JP" sz="2400" dirty="0">
                    <a:cs typeface="Calibri" pitchFamily="34" charset="0"/>
                  </a:rPr>
                  <a:t>z axis</a:t>
                </a:r>
              </a:p>
              <a:p>
                <a:pPr lvl="1"/>
                <a:r>
                  <a:rPr lang="en-US" sz="2000" dirty="0">
                    <a:cs typeface="Calibri" pitchFamily="34" charset="0"/>
                  </a:rPr>
                  <a:t>L is invariant under changing axis</a:t>
                </a:r>
              </a:p>
              <a:p>
                <a:r>
                  <a:rPr lang="en-US" sz="2400" dirty="0" err="1">
                    <a:cs typeface="Calibri" pitchFamily="34" charset="0"/>
                  </a:rPr>
                  <a:t>Eigenfunction</a:t>
                </a:r>
                <a:r>
                  <a:rPr lang="en-US" sz="2400" dirty="0">
                    <a:cs typeface="Calibri" pitchFamily="34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Calibri" pitchFamily="34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Calibri" pitchFamily="34" charset="0"/>
                          </a:rPr>
                          <m:t>𝑧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Calibri" pitchFamily="34" charset="0"/>
                      </a:rPr>
                      <m:t>𝑀</m:t>
                    </m:r>
                  </m:oMath>
                </a14:m>
                <a:endParaRPr lang="en-US" sz="2400" dirty="0">
                  <a:cs typeface="Calibri" pitchFamily="34" charset="0"/>
                </a:endParaRPr>
              </a:p>
              <a:p>
                <a:endParaRPr lang="en-US" dirty="0">
                  <a:cs typeface="Calibri" pitchFamily="34" charset="0"/>
                </a:endParaRPr>
              </a:p>
              <a:p>
                <a:r>
                  <a:rPr lang="en-US" sz="2400" dirty="0">
                    <a:cs typeface="Calibri" pitchFamily="34" charset="0"/>
                  </a:rPr>
                  <a:t>Rotation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Calibri" pitchFamily="34" charset="0"/>
                      </a:rPr>
                      <m:t>𝜃</m:t>
                    </m:r>
                  </m:oMath>
                </a14:m>
                <a:r>
                  <a:rPr lang="en-US" sz="2400" dirty="0">
                    <a:cs typeface="Calibri" pitchFamily="34" charset="0"/>
                  </a:rPr>
                  <a:t> around z-axis</a:t>
                </a:r>
                <a:r>
                  <a:rPr lang="en-US" dirty="0">
                    <a:cs typeface="Calibri" pitchFamily="34" charset="0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 smtClean="0">
                            <a:latin typeface="Cambria Math"/>
                            <a:cs typeface="Calibri" pitchFamily="34" charset="0"/>
                          </a:rPr>
                          <m:t>R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cs typeface="Calibri" pitchFamily="34" charset="0"/>
                          </a:rPr>
                          <m:t>𝜃</m:t>
                        </m:r>
                      </m:sub>
                    </m:sSub>
                    <m:r>
                      <a:rPr lang="ja-JP" altLang="en-US" i="1" dirty="0" smtClean="0">
                        <a:latin typeface="Cambria Math"/>
                        <a:cs typeface="Calibri" pitchFamily="34" charset="0"/>
                      </a:rPr>
                      <m:t>⇒</m:t>
                    </m:r>
                  </m:oMath>
                </a14:m>
                <a:r>
                  <a:rPr lang="ja-JP" altLang="en-US" dirty="0">
                    <a:cs typeface="Calibri" pitchFamily="34" charset="0"/>
                  </a:rPr>
                  <a:t> </a:t>
                </a:r>
                <a:r>
                  <a:rPr lang="en-US" altLang="ja-JP" dirty="0">
                    <a:cs typeface="Calibri" pitchFamily="34" charset="0"/>
                  </a:rPr>
                  <a:t>diagonal matrix</a:t>
                </a:r>
              </a:p>
              <a:p>
                <a:endParaRPr lang="en-US" dirty="0">
                  <a:cs typeface="Calibri" pitchFamily="34" charset="0"/>
                </a:endParaRPr>
              </a:p>
              <a:p>
                <a:endParaRPr lang="en-US" dirty="0">
                  <a:cs typeface="Calibri" pitchFamily="34" charset="0"/>
                </a:endParaRPr>
              </a:p>
              <a:p>
                <a:r>
                  <a:rPr lang="en-US" dirty="0">
                    <a:cs typeface="Calibri" pitchFamily="34" charset="0"/>
                  </a:rPr>
                  <a:t>Example                                </a:t>
                </a:r>
              </a:p>
              <a:p>
                <a:endParaRPr lang="en-US" dirty="0"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cs typeface="Calibri" pitchFamily="34" charset="0"/>
                  </a:rPr>
                  <a:t>    </a:t>
                </a:r>
                <a:endParaRPr lang="en-I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84784"/>
                <a:ext cx="8229600" cy="5040560"/>
              </a:xfrm>
              <a:blipFill rotWithShape="1">
                <a:blip r:embed="rId17"/>
                <a:stretch>
                  <a:fillRect l="-1481" t="-14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920654"/>
            <a:ext cx="5165808" cy="6039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9" y="1095614"/>
            <a:ext cx="3259857" cy="2539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80927"/>
            <a:ext cx="4587032" cy="5092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07" y="2924052"/>
            <a:ext cx="1436508" cy="2230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75" y="3944034"/>
            <a:ext cx="3179445" cy="293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91" y="3720196"/>
            <a:ext cx="3619500" cy="7410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71" y="4955637"/>
            <a:ext cx="2407920" cy="2552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5" y="5584594"/>
            <a:ext cx="3629025" cy="5391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411" y="5009352"/>
            <a:ext cx="177909" cy="1478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17" y="5235525"/>
            <a:ext cx="832481" cy="2249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967" y="5603909"/>
            <a:ext cx="919158" cy="150322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 bwMode="auto">
          <a:xfrm>
            <a:off x="5841829" y="5505793"/>
            <a:ext cx="1270722" cy="3906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palatino"/>
                <a:cs typeface="굴림" pitchFamily="34" charset="-127"/>
              </a:rPr>
              <a:t>off diagonal</a:t>
            </a:r>
            <a:r>
              <a:rPr kumimoji="1" 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palatino"/>
                <a:cs typeface="굴림" pitchFamily="34" charset="-127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palatino"/>
                <a:cs typeface="굴림" pitchFamily="34" charset="-127"/>
              </a:rPr>
              <a:t>element</a:t>
            </a:r>
            <a:endParaRPr kumimoji="1" lang="en-I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palatino"/>
              <a:cs typeface="굴림" pitchFamily="34" charset="-127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84998" y="6056347"/>
            <a:ext cx="2412348" cy="427912"/>
            <a:chOff x="4211961" y="5881408"/>
            <a:chExt cx="2412348" cy="427912"/>
          </a:xfrm>
        </p:grpSpPr>
        <p:sp>
          <p:nvSpPr>
            <p:cNvPr id="31" name="Rectangle 30"/>
            <p:cNvSpPr/>
            <p:nvPr/>
          </p:nvSpPr>
          <p:spPr bwMode="auto">
            <a:xfrm>
              <a:off x="4211961" y="5881408"/>
              <a:ext cx="936102" cy="42791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palatino"/>
                  <a:cs typeface="굴림" pitchFamily="34" charset="-127"/>
                </a:rPr>
                <a:t>Only</a:t>
              </a:r>
              <a:endParaRPr kumimoji="1" lang="en-I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palatino"/>
                <a:cs typeface="굴림" pitchFamily="34" charset="-127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972" y="5988416"/>
              <a:ext cx="558486" cy="140733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 bwMode="auto">
            <a:xfrm>
              <a:off x="5374841" y="5881408"/>
              <a:ext cx="1249468" cy="31682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palatino"/>
                  <a:cs typeface="굴림" pitchFamily="34" charset="-127"/>
                </a:rPr>
                <a:t>Survives</a:t>
              </a:r>
              <a:endParaRPr kumimoji="1" lang="en-I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palatino"/>
                <a:cs typeface="굴림" pitchFamily="34" charset="-127"/>
              </a:endParaRPr>
            </a:p>
          </p:txBody>
        </p:sp>
      </p:grpSp>
      <p:sp>
        <p:nvSpPr>
          <p:cNvPr id="34" name="Rectangle 33"/>
          <p:cNvSpPr/>
          <p:nvPr/>
        </p:nvSpPr>
        <p:spPr bwMode="auto">
          <a:xfrm>
            <a:off x="4841263" y="4906696"/>
            <a:ext cx="936102" cy="427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palatino"/>
                <a:cs typeface="굴림" pitchFamily="34" charset="-127"/>
              </a:rPr>
              <a:t>Mirror</a:t>
            </a:r>
            <a:endParaRPr kumimoji="1" lang="en-I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palatino"/>
              <a:cs typeface="굴림" pitchFamily="34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 bwMode="auto">
              <a:xfrm>
                <a:off x="7356596" y="4845139"/>
                <a:ext cx="1213391" cy="4396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Palatino Linotype" pitchFamily="18" charset="0"/>
                    <a:ea typeface="palatino"/>
                    <a:cs typeface="굴림" pitchFamily="34" charset="-127"/>
                  </a:rPr>
                  <a:t>Inversion </a:t>
                </a:r>
                <a14:m>
                  <m:oMath xmlns:m="http://schemas.openxmlformats.org/officeDocument/2006/math">
                    <m:r>
                      <a:rPr kumimoji="1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palatino"/>
                        <a:cs typeface="굴림" pitchFamily="34" charset="-127"/>
                      </a:rPr>
                      <m:t>𝐼</m:t>
                    </m:r>
                  </m:oMath>
                </a14:m>
                <a:endParaRPr kumimoji="1" lang="en-I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palatino"/>
                  <a:cs typeface="굴림" pitchFamily="34" charset="-127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56596" y="4845139"/>
                <a:ext cx="1213391" cy="439687"/>
              </a:xfrm>
              <a:prstGeom prst="rect">
                <a:avLst/>
              </a:prstGeom>
              <a:blipFill rotWithShape="1">
                <a:blip r:embed="rId30"/>
                <a:stretch>
                  <a:fillRect l="-3015" t="-4167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538" y="5235525"/>
            <a:ext cx="1198483" cy="23689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161" y="5613759"/>
            <a:ext cx="1089660" cy="1885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57" y="6075339"/>
            <a:ext cx="1167765" cy="20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57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Decomposition of Y</a:t>
            </a:r>
            <a:r>
              <a:rPr lang="en-US" baseline="-25000" dirty="0">
                <a:latin typeface="Calibri" pitchFamily="34" charset="0"/>
                <a:cs typeface="Calibri" pitchFamily="34" charset="0"/>
              </a:rPr>
              <a:t>LM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in T</a:t>
            </a:r>
            <a:r>
              <a:rPr lang="en-US" baseline="-25000" dirty="0">
                <a:latin typeface="Calibri" pitchFamily="34" charset="0"/>
                <a:cs typeface="Calibri" pitchFamily="34" charset="0"/>
              </a:rPr>
              <a:t>d</a:t>
            </a:r>
            <a:endParaRPr lang="en-IE" baseline="-250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377468"/>
              </p:ext>
            </p:extLst>
          </p:nvPr>
        </p:nvGraphicFramePr>
        <p:xfrm>
          <a:off x="755576" y="1700808"/>
          <a:ext cx="5181600" cy="240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文書" r:id="rId10" imgW="3407664" imgH="1588008" progId="Word.Document.8">
                  <p:embed/>
                </p:oleObj>
              </mc:Choice>
              <mc:Fallback>
                <p:oleObj name="文書" r:id="rId10" imgW="3407664" imgH="1588008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700808"/>
                        <a:ext cx="5181600" cy="240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1340768"/>
            <a:ext cx="5511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For each L, reducible rep. is calculated </a:t>
            </a:r>
            <a:r>
              <a:rPr lang="ja-JP" altLang="en-US" dirty="0">
                <a:latin typeface="Calibri" pitchFamily="34" charset="0"/>
                <a:cs typeface="Calibri" pitchFamily="34" charset="0"/>
              </a:rPr>
              <a:t>⇒ </a:t>
            </a:r>
            <a:r>
              <a:rPr lang="en-US" altLang="ja-JP" dirty="0">
                <a:latin typeface="Calibri" pitchFamily="34" charset="0"/>
                <a:cs typeface="Calibri" pitchFamily="34" charset="0"/>
              </a:rPr>
              <a:t>decomposition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endParaRPr lang="en-I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784390"/>
            <a:ext cx="3259460" cy="667332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080949"/>
              </p:ext>
            </p:extLst>
          </p:nvPr>
        </p:nvGraphicFramePr>
        <p:xfrm>
          <a:off x="7572120" y="2204864"/>
          <a:ext cx="139065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ビットマップ イメージ" r:id="rId13" imgW="1295238" imgH="1142857" progId="PBrush">
                  <p:embed/>
                </p:oleObj>
              </mc:Choice>
              <mc:Fallback>
                <p:oleObj name="ビットマップ イメージ" r:id="rId13" imgW="1295238" imgH="114285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120" y="2204864"/>
                        <a:ext cx="1390650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65" y="2492896"/>
            <a:ext cx="455295" cy="219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224" y="2753461"/>
            <a:ext cx="245745" cy="2133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81165"/>
            <a:ext cx="1198483" cy="2368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893152"/>
            <a:ext cx="832481" cy="2249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77954" y="1878436"/>
            <a:ext cx="66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itchFamily="34" charset="0"/>
                <a:cs typeface="Calibri" pitchFamily="34" charset="0"/>
              </a:rPr>
              <a:t>L = 0 </a:t>
            </a:r>
            <a:endParaRPr lang="en-IE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81988" y="2966821"/>
            <a:ext cx="66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itchFamily="34" charset="0"/>
                <a:cs typeface="Calibri" pitchFamily="34" charset="0"/>
              </a:rPr>
              <a:t>L = 1</a:t>
            </a:r>
            <a:endParaRPr lang="en-IE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81988" y="3254928"/>
            <a:ext cx="66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itchFamily="34" charset="0"/>
                <a:cs typeface="Calibri" pitchFamily="34" charset="0"/>
              </a:rPr>
              <a:t>L = 2</a:t>
            </a:r>
            <a:endParaRPr lang="en-IE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81988" y="3593482"/>
            <a:ext cx="66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itchFamily="34" charset="0"/>
                <a:cs typeface="Calibri" pitchFamily="34" charset="0"/>
              </a:rPr>
              <a:t>L = 3</a:t>
            </a:r>
            <a:endParaRPr lang="en-IE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64912" y="3718602"/>
            <a:ext cx="1850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  <a:cs typeface="Calibri" pitchFamily="34" charset="0"/>
              </a:rPr>
              <a:t>Shottky</a:t>
            </a:r>
            <a:r>
              <a:rPr lang="en-US" dirty="0">
                <a:latin typeface="Calibri" pitchFamily="34" charset="0"/>
                <a:cs typeface="Calibri" pitchFamily="34" charset="0"/>
              </a:rPr>
              <a:t> abnormal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in specific heat</a:t>
            </a:r>
            <a:endParaRPr lang="en-I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5" y="4581128"/>
            <a:ext cx="2070735" cy="2552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89" y="5013176"/>
            <a:ext cx="2743200" cy="255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49989" y="5589240"/>
                <a:ext cx="8331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itchFamily="34" charset="0"/>
                    <a:cs typeface="Calibri" pitchFamily="34" charset="0"/>
                  </a:rPr>
                  <a:t>Degeneracy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 pitchFamily="34" charset="0"/>
                      </a:rPr>
                      <m:t>𝐿</m:t>
                    </m:r>
                    <m:r>
                      <a:rPr lang="en-US" i="1" dirty="0" smtClean="0">
                        <a:latin typeface="Cambria Math"/>
                        <a:cs typeface="Calibri" pitchFamily="34" charset="0"/>
                      </a:rPr>
                      <m:t>=3</m:t>
                    </m:r>
                  </m:oMath>
                </a14:m>
                <a:r>
                  <a:rPr lang="en-US" dirty="0">
                    <a:latin typeface="Calibri" pitchFamily="34" charset="0"/>
                    <a:cs typeface="Calibri" pitchFamily="34" charset="0"/>
                  </a:rPr>
                  <a:t> of CH</a:t>
                </a:r>
                <a:r>
                  <a:rPr lang="en-US" baseline="-25000" dirty="0">
                    <a:latin typeface="Calibri" pitchFamily="34" charset="0"/>
                    <a:cs typeface="Calibri" pitchFamily="34" charset="0"/>
                  </a:rPr>
                  <a:t>4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 is 1</a:t>
                </a:r>
                <a:r>
                  <a:rPr lang="ja-JP" altLang="en-US" dirty="0">
                    <a:latin typeface="Calibri" pitchFamily="34" charset="0"/>
                    <a:cs typeface="Calibri" pitchFamily="34" charset="0"/>
                  </a:rPr>
                  <a:t> ⇒ </a:t>
                </a:r>
                <a:r>
                  <a:rPr lang="en-US" altLang="ja-JP" dirty="0">
                    <a:latin typeface="Calibri" pitchFamily="34" charset="0"/>
                    <a:cs typeface="Calibri" pitchFamily="34" charset="0"/>
                  </a:rPr>
                  <a:t>a large isotope effect for CH</a:t>
                </a:r>
                <a:r>
                  <a:rPr lang="en-US" altLang="ja-JP" baseline="-25000" dirty="0">
                    <a:latin typeface="Calibri" pitchFamily="34" charset="0"/>
                    <a:cs typeface="Calibri" pitchFamily="34" charset="0"/>
                  </a:rPr>
                  <a:t>3</a:t>
                </a:r>
                <a:r>
                  <a:rPr lang="en-US" altLang="ja-JP" dirty="0">
                    <a:latin typeface="Calibri" pitchFamily="34" charset="0"/>
                    <a:cs typeface="Calibri" pitchFamily="34" charset="0"/>
                  </a:rPr>
                  <a:t> D(C</a:t>
                </a:r>
                <a:r>
                  <a:rPr lang="en-US" altLang="ja-JP" baseline="-25000" dirty="0">
                    <a:latin typeface="Calibri" pitchFamily="34" charset="0"/>
                    <a:cs typeface="Calibri" pitchFamily="34" charset="0"/>
                  </a:rPr>
                  <a:t>3V</a:t>
                </a:r>
                <a:r>
                  <a:rPr lang="en-US" altLang="ja-JP" dirty="0">
                    <a:latin typeface="Calibri" pitchFamily="34" charset="0"/>
                    <a:cs typeface="Calibri" pitchFamily="34" charset="0"/>
                  </a:rPr>
                  <a:t>),CH</a:t>
                </a:r>
                <a:r>
                  <a:rPr lang="en-US" altLang="ja-JP" baseline="-25000" dirty="0"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altLang="ja-JP" dirty="0">
                    <a:latin typeface="Calibri" pitchFamily="34" charset="0"/>
                    <a:cs typeface="Calibri" pitchFamily="34" charset="0"/>
                  </a:rPr>
                  <a:t>D</a:t>
                </a:r>
                <a:r>
                  <a:rPr lang="en-US" altLang="ja-JP" baseline="-25000" dirty="0"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altLang="ja-JP" dirty="0">
                    <a:latin typeface="Calibri" pitchFamily="34" charset="0"/>
                    <a:cs typeface="Calibri" pitchFamily="34" charset="0"/>
                  </a:rPr>
                  <a:t>(C</a:t>
                </a:r>
                <a:r>
                  <a:rPr lang="en-US" altLang="ja-JP" baseline="-25000" dirty="0">
                    <a:latin typeface="Calibri" pitchFamily="34" charset="0"/>
                    <a:cs typeface="Calibri" pitchFamily="34" charset="0"/>
                  </a:rPr>
                  <a:t>2V</a:t>
                </a:r>
                <a:r>
                  <a:rPr lang="en-US" altLang="ja-JP" dirty="0">
                    <a:latin typeface="Calibri" pitchFamily="34" charset="0"/>
                    <a:cs typeface="Calibri" pitchFamily="34" charset="0"/>
                  </a:rPr>
                  <a:t>),</a:t>
                </a:r>
                <a:r>
                  <a:rPr lang="en-US" altLang="ja-JP" dirty="0" err="1">
                    <a:latin typeface="Calibri" pitchFamily="34" charset="0"/>
                    <a:cs typeface="Calibri" pitchFamily="34" charset="0"/>
                  </a:rPr>
                  <a:t>etc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 </a:t>
                </a:r>
                <a:endParaRPr lang="en-IE" baseline="-250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89" y="5589240"/>
                <a:ext cx="8331704" cy="369332"/>
              </a:xfrm>
              <a:prstGeom prst="rect">
                <a:avLst/>
              </a:prstGeom>
              <a:blipFill rotWithShape="1">
                <a:blip r:embed="rId22"/>
                <a:stretch>
                  <a:fillRect l="-659" t="-13333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851920" y="4581128"/>
            <a:ext cx="4644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Rotation of CH</a:t>
            </a:r>
            <a:r>
              <a:rPr lang="en-US" baseline="-25000" dirty="0">
                <a:latin typeface="Calibri" pitchFamily="34" charset="0"/>
                <a:cs typeface="Calibri" pitchFamily="34" charset="0"/>
              </a:rPr>
              <a:t>4</a:t>
            </a:r>
            <a:r>
              <a:rPr lang="en-US" dirty="0">
                <a:latin typeface="Calibri" pitchFamily="34" charset="0"/>
                <a:cs typeface="Calibri" pitchFamily="34" charset="0"/>
              </a:rPr>
              <a:t> L = 0,3,… (L = 1,2 are forbidden)</a:t>
            </a:r>
            <a:endParaRPr lang="en-I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91971" y="5013176"/>
            <a:ext cx="4737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Rotation of C</a:t>
            </a:r>
            <a:r>
              <a:rPr lang="en-US" baseline="-25000" dirty="0">
                <a:latin typeface="Calibri" pitchFamily="34" charset="0"/>
                <a:cs typeface="Calibri" pitchFamily="34" charset="0"/>
              </a:rPr>
              <a:t>60</a:t>
            </a:r>
            <a:r>
              <a:rPr lang="en-US" dirty="0">
                <a:latin typeface="Calibri" pitchFamily="34" charset="0"/>
                <a:cs typeface="Calibri" pitchFamily="34" charset="0"/>
              </a:rPr>
              <a:t> L = 0,6,… (L = 1,…5 are forbidden)</a:t>
            </a:r>
            <a:endParaRPr lang="en-IE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5292080" y="4041767"/>
            <a:ext cx="1584176" cy="5393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80520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Projection Operator</a:t>
            </a:r>
            <a:endParaRPr lang="en-IE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5027" y="1428398"/>
                <a:ext cx="8229600" cy="4392489"/>
              </a:xfrm>
            </p:spPr>
            <p:txBody>
              <a:bodyPr/>
              <a:lstStyle/>
              <a:p>
                <a:r>
                  <a:rPr lang="en-US" sz="2400" dirty="0"/>
                  <a:t>We know how many </a:t>
                </a:r>
                <a:r>
                  <a:rPr lang="en-US" sz="2400" dirty="0" err="1"/>
                  <a:t>Irred.Rep’s</a:t>
                </a:r>
                <a:r>
                  <a:rPr lang="en-US" sz="2400" dirty="0"/>
                  <a:t> for each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Γ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How to make a Molecule Orbital that belongs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Γ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When two MO’s belong to</a:t>
                </a:r>
              </a:p>
              <a:p>
                <a:pPr lvl="2"/>
                <a:r>
                  <a:rPr lang="en-US" dirty="0"/>
                  <a:t>Projection Operator</a:t>
                </a:r>
              </a:p>
              <a:p>
                <a:r>
                  <a:rPr lang="en-US" sz="2400" dirty="0"/>
                  <a:t>Ex.: A 2 atom molecule (H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) (g=2,d=1)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2400" dirty="0"/>
                  <a:t>For E,T </a:t>
                </a:r>
                <a:r>
                  <a:rPr lang="en-US" sz="2400" dirty="0" err="1"/>
                  <a:t>Irred.Rep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altLang="ja-JP" sz="2400" dirty="0">
                    <a:cs typeface="Calibri" pitchFamily="34" charset="0"/>
                  </a:rPr>
                  <a:t>    </a:t>
                </a:r>
                <a:r>
                  <a:rPr lang="ja-JP" altLang="en-US" sz="2400" dirty="0">
                    <a:cs typeface="Calibri" pitchFamily="34" charset="0"/>
                  </a:rPr>
                  <a:t>⇒ </a:t>
                </a:r>
                <a:r>
                  <a:rPr lang="en-US" altLang="ja-JP" sz="2000" dirty="0">
                    <a:cs typeface="Calibri" pitchFamily="34" charset="0"/>
                  </a:rPr>
                  <a:t>We can use </a:t>
                </a:r>
                <a:r>
                  <a:rPr lang="en-US" altLang="ja-JP" sz="2000" dirty="0" err="1">
                    <a:cs typeface="Calibri" pitchFamily="34" charset="0"/>
                  </a:rPr>
                  <a:t>ij</a:t>
                </a:r>
                <a:r>
                  <a:rPr lang="en-US" altLang="ja-JP" sz="2000" dirty="0">
                    <a:cs typeface="Calibri" pitchFamily="34" charset="0"/>
                  </a:rPr>
                  <a:t> element rep. matrix</a:t>
                </a: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2"/>
                <a:endParaRPr lang="en-US" dirty="0"/>
              </a:p>
              <a:p>
                <a:pPr marL="914400" lvl="2" indent="0">
                  <a:buNone/>
                </a:pPr>
                <a:r>
                  <a:rPr lang="en-US" dirty="0"/>
                  <a:t>  						 </a:t>
                </a:r>
                <a:endParaRPr lang="en-I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5027" y="1428398"/>
                <a:ext cx="8229600" cy="4392489"/>
              </a:xfrm>
              <a:blipFill rotWithShape="1">
                <a:blip r:embed="rId13"/>
                <a:stretch>
                  <a:fillRect l="-1111" t="-12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672" y="2346037"/>
            <a:ext cx="847725" cy="211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09" y="980728"/>
            <a:ext cx="2676525" cy="257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58627"/>
            <a:ext cx="960120" cy="238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51183"/>
            <a:ext cx="2466975" cy="664845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725019"/>
              </p:ext>
            </p:extLst>
          </p:nvPr>
        </p:nvGraphicFramePr>
        <p:xfrm>
          <a:off x="1225844" y="3464217"/>
          <a:ext cx="26670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文書" r:id="rId18" imgW="4047744" imgH="2398776" progId="Word.Document.8">
                  <p:embed/>
                </p:oleObj>
              </mc:Choice>
              <mc:Fallback>
                <p:oleObj name="文書" r:id="rId18" imgW="4047744" imgH="2398776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844" y="3464217"/>
                        <a:ext cx="26670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429000"/>
            <a:ext cx="4862077" cy="5239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36933"/>
            <a:ext cx="4790068" cy="5161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512846"/>
            <a:ext cx="2167890" cy="5848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03770" y="4859868"/>
            <a:ext cx="3194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Same in the case of vibration</a:t>
            </a:r>
            <a:endParaRPr lang="en-IE" sz="2000" dirty="0">
              <a:latin typeface="Calibri" panose="020F0502020204030204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584099"/>
              </p:ext>
            </p:extLst>
          </p:nvPr>
        </p:nvGraphicFramePr>
        <p:xfrm>
          <a:off x="4822201" y="5565868"/>
          <a:ext cx="19812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ﾋﾞｯﾄﾏｯﾌﾟ ｲﾒｰｼﾞ" r:id="rId23" imgW="3409606" imgH="914384" progId="PBrush">
                  <p:embed/>
                </p:oleObj>
              </mc:Choice>
              <mc:Fallback>
                <p:oleObj name="ﾋﾞｯﾄﾏｯﾌﾟ ｲﾒｰｼﾞ" r:id="rId23" imgW="3409606" imgH="914384" progId="PBrush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2201" y="5565868"/>
                        <a:ext cx="19812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956" y="5407118"/>
            <a:ext cx="1457325" cy="2114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106" y="5805263"/>
            <a:ext cx="1457325" cy="2114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208" y="2302222"/>
            <a:ext cx="1640205" cy="2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Summary</a:t>
            </a:r>
            <a:endParaRPr lang="en-IE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052736"/>
                <a:ext cx="8229600" cy="4392489"/>
              </a:xfrm>
            </p:spPr>
            <p:txBody>
              <a:bodyPr/>
              <a:lstStyle/>
              <a:p>
                <a:r>
                  <a:rPr lang="en-US" dirty="0"/>
                  <a:t>Definition of Group, Representation, </a:t>
                </a:r>
                <a:r>
                  <a:rPr lang="en-US" dirty="0" err="1"/>
                  <a:t>Rep.Matrix</a:t>
                </a:r>
                <a:r>
                  <a:rPr lang="en-US" dirty="0"/>
                  <a:t>, Character</a:t>
                </a:r>
              </a:p>
              <a:p>
                <a:r>
                  <a:rPr lang="en-US" dirty="0"/>
                  <a:t>Use of Symmetry by character table</a:t>
                </a:r>
              </a:p>
              <a:p>
                <a:pPr lvl="1"/>
                <a:r>
                  <a:rPr lang="en-US" dirty="0"/>
                  <a:t>Number of </a:t>
                </a:r>
                <a:r>
                  <a:rPr lang="en-US" dirty="0" err="1"/>
                  <a:t>Irred.Rep</a:t>
                </a:r>
                <a:r>
                  <a:rPr lang="en-US" dirty="0"/>
                  <a:t> in </a:t>
                </a:r>
                <a:r>
                  <a:rPr lang="en-US" dirty="0" err="1"/>
                  <a:t>MO,Vib,Rot</a:t>
                </a:r>
                <a:endParaRPr lang="en-US" dirty="0"/>
              </a:p>
              <a:p>
                <a:pPr lvl="1"/>
                <a:r>
                  <a:rPr lang="en-US" dirty="0"/>
                  <a:t>Selection Rule of optical absorption and emission</a:t>
                </a:r>
              </a:p>
              <a:p>
                <a:pPr lvl="1"/>
                <a:r>
                  <a:rPr lang="en-US" dirty="0"/>
                  <a:t>Raman and IR active modes</a:t>
                </a:r>
              </a:p>
              <a:p>
                <a:r>
                  <a:rPr lang="en-US" dirty="0"/>
                  <a:t>Decomposition of Rotational group to Point group</a:t>
                </a:r>
              </a:p>
              <a:p>
                <a:pPr lvl="1"/>
                <a:r>
                  <a:rPr lang="en-US" dirty="0"/>
                  <a:t>Y</a:t>
                </a:r>
                <a:r>
                  <a:rPr lang="en-US" baseline="-25000" dirty="0"/>
                  <a:t>LM</a:t>
                </a:r>
                <a:r>
                  <a:rPr lang="en-US" dirty="0"/>
                  <a:t>             Td (Rotational mode selection)</a:t>
                </a:r>
              </a:p>
              <a:p>
                <a:r>
                  <a:rPr lang="en-US" dirty="0"/>
                  <a:t>Projection operator </a:t>
                </a:r>
                <a:r>
                  <a:rPr lang="ja-JP" altLang="en-US" dirty="0">
                    <a:cs typeface="Calibri" pitchFamily="34" charset="0"/>
                  </a:rPr>
                  <a:t>⇒ </a:t>
                </a:r>
                <a:r>
                  <a:rPr lang="en-US" altLang="ja-JP" dirty="0">
                    <a:cs typeface="Calibri" pitchFamily="34" charset="0"/>
                  </a:rPr>
                  <a:t>Generation of MO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/>
                        <a:cs typeface="Calibri" pitchFamily="34" charset="0"/>
                      </a:rPr>
                      <m:t>Γ</m:t>
                    </m:r>
                  </m:oMath>
                </a14:m>
                <a:r>
                  <a:rPr lang="en-US" dirty="0"/>
                  <a:t>  </a:t>
                </a:r>
                <a:endParaRPr lang="en-I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052736"/>
                <a:ext cx="8229600" cy="4392489"/>
              </a:xfrm>
              <a:blipFill rotWithShape="1">
                <a:blip r:embed="rId3"/>
                <a:stretch>
                  <a:fillRect l="-1556" t="-1389" b="-6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 bwMode="auto">
          <a:xfrm>
            <a:off x="1979712" y="4581128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628690"/>
              </p:ext>
            </p:extLst>
          </p:nvPr>
        </p:nvGraphicFramePr>
        <p:xfrm>
          <a:off x="513627" y="5229200"/>
          <a:ext cx="145732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name="ビットマップ イメージ" r:id="rId4" imgW="1457143" imgH="1123810" progId="PBrush">
                  <p:embed/>
                </p:oleObj>
              </mc:Choice>
              <mc:Fallback>
                <p:oleObj name="ビットマップ イメージ" r:id="rId4" imgW="1457143" imgH="1123810" progId="PBrush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627" y="5229200"/>
                        <a:ext cx="1457325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132121"/>
              </p:ext>
            </p:extLst>
          </p:nvPr>
        </p:nvGraphicFramePr>
        <p:xfrm>
          <a:off x="1819374" y="5229200"/>
          <a:ext cx="3206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" name="数式" r:id="rId6" imgW="164885" imgH="215619" progId="Equation.3">
                  <p:embed/>
                </p:oleObj>
              </mc:Choice>
              <mc:Fallback>
                <p:oleObj name="数式" r:id="rId6" imgW="164885" imgH="21561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374" y="5229200"/>
                        <a:ext cx="320675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7155920" y="1486967"/>
            <a:ext cx="1571625" cy="1371600"/>
            <a:chOff x="4320" y="2928"/>
            <a:chExt cx="1134" cy="1126"/>
          </a:xfrm>
        </p:grpSpPr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 rot="5400000">
              <a:off x="4728" y="3336"/>
              <a:ext cx="624" cy="480"/>
            </a:xfrm>
            <a:prstGeom prst="parallelogram">
              <a:avLst>
                <a:gd name="adj" fmla="val 19789"/>
              </a:avLst>
            </a:prstGeom>
            <a:gradFill rotWithShape="0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4704" y="3360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IE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4629" y="3285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7" name="Oval 11"/>
            <p:cNvSpPr>
              <a:spLocks noChangeArrowheads="1"/>
            </p:cNvSpPr>
            <p:nvPr/>
          </p:nvSpPr>
          <p:spPr bwMode="auto">
            <a:xfrm>
              <a:off x="5202" y="3810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8" name="Oval 12"/>
            <p:cNvSpPr>
              <a:spLocks noChangeArrowheads="1"/>
            </p:cNvSpPr>
            <p:nvPr/>
          </p:nvSpPr>
          <p:spPr bwMode="auto">
            <a:xfrm>
              <a:off x="5310" y="3186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4725" y="3708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5040" y="31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 flipH="1">
              <a:off x="4560" y="388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graphicFrame>
          <p:nvGraphicFramePr>
            <p:cNvPr id="22" name="Object 16"/>
            <p:cNvGraphicFramePr>
              <a:graphicFrameLocks noChangeAspect="1"/>
            </p:cNvGraphicFramePr>
            <p:nvPr/>
          </p:nvGraphicFramePr>
          <p:xfrm>
            <a:off x="4320" y="3792"/>
            <a:ext cx="217" cy="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2" name="数式" r:id="rId8" imgW="190440" imgH="228600" progId="Equation.3">
                    <p:embed/>
                  </p:oleObj>
                </mc:Choice>
                <mc:Fallback>
                  <p:oleObj name="数式" r:id="rId8" imgW="190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3792"/>
                          <a:ext cx="217" cy="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17"/>
            <p:cNvGraphicFramePr>
              <a:graphicFrameLocks noChangeAspect="1"/>
            </p:cNvGraphicFramePr>
            <p:nvPr/>
          </p:nvGraphicFramePr>
          <p:xfrm>
            <a:off x="4819" y="2928"/>
            <a:ext cx="461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3" name="数式" r:id="rId10" imgW="406080" imgH="215640" progId="Equation.3">
                    <p:embed/>
                  </p:oleObj>
                </mc:Choice>
                <mc:Fallback>
                  <p:oleObj name="数式" r:id="rId10" imgW="4060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9" y="2928"/>
                          <a:ext cx="461" cy="2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18"/>
            <p:cNvGraphicFramePr>
              <a:graphicFrameLocks noChangeAspect="1"/>
            </p:cNvGraphicFramePr>
            <p:nvPr/>
          </p:nvGraphicFramePr>
          <p:xfrm>
            <a:off x="4938" y="3456"/>
            <a:ext cx="229" cy="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4" name="数式" r:id="rId12" imgW="203040" imgH="228600" progId="Equation.3">
                    <p:embed/>
                  </p:oleObj>
                </mc:Choice>
                <mc:Fallback>
                  <p:oleObj name="数式" r:id="rId12" imgW="203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8" y="3456"/>
                          <a:ext cx="229" cy="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79975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Symmetry appeared in physics and chemistry</a:t>
            </a:r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836712"/>
                <a:ext cx="8712968" cy="5616624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ja-JP" dirty="0"/>
                  <a:t>Symmetry of molecule or unit cell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/>
                        <a:sym typeface="Wingdings" pitchFamily="2" charset="2"/>
                      </a:rPr>
                      <m:t>⇒ </m:t>
                    </m:r>
                  </m:oMath>
                </a14:m>
                <a:r>
                  <a:rPr kumimoji="1" lang="en-US" altLang="ja-JP" dirty="0">
                    <a:sym typeface="Wingdings" pitchFamily="2" charset="2"/>
                  </a:rPr>
                  <a:t> Point Group : G</a:t>
                </a:r>
                <a:r>
                  <a:rPr kumimoji="1" lang="en-US" altLang="ja-JP" baseline="-25000" dirty="0">
                    <a:sym typeface="Wingdings" pitchFamily="2" charset="2"/>
                  </a:rPr>
                  <a:t>P</a:t>
                </a:r>
              </a:p>
              <a:p>
                <a:pPr lvl="1"/>
                <a:r>
                  <a:rPr lang="en-US" altLang="ja-JP" dirty="0">
                    <a:sym typeface="Wingdings" pitchFamily="2" charset="2"/>
                  </a:rPr>
                  <a:t>G</a:t>
                </a:r>
                <a:r>
                  <a:rPr lang="en-US" altLang="ja-JP" baseline="-25000" dirty="0">
                    <a:sym typeface="Wingdings" pitchFamily="2" charset="2"/>
                  </a:rPr>
                  <a:t>P</a:t>
                </a:r>
                <a:r>
                  <a:rPr lang="en-US" altLang="ja-JP" dirty="0">
                    <a:sym typeface="Wingdings" pitchFamily="2" charset="2"/>
                  </a:rPr>
                  <a:t> consists of rotation, mirror and inversion</a:t>
                </a:r>
              </a:p>
              <a:p>
                <a:pPr lvl="1"/>
                <a:r>
                  <a:rPr kumimoji="1" lang="en-US" altLang="ja-JP" dirty="0">
                    <a:sym typeface="Wingdings" pitchFamily="2" charset="2"/>
                  </a:rPr>
                  <a:t>If Hamiltonian belongs to a G</a:t>
                </a:r>
                <a:r>
                  <a:rPr kumimoji="1" lang="en-US" altLang="ja-JP" baseline="-25000" dirty="0">
                    <a:sym typeface="Wingdings" pitchFamily="2" charset="2"/>
                  </a:rPr>
                  <a:t>P</a:t>
                </a:r>
                <a:r>
                  <a:rPr kumimoji="1" lang="en-US" altLang="ja-JP" dirty="0">
                    <a:sym typeface="Wingdings" pitchFamily="2" charset="2"/>
                  </a:rPr>
                  <a:t>,  wavefunctions and </a:t>
                </a:r>
                <a:r>
                  <a:rPr kumimoji="1" lang="en-US" altLang="ja-JP" dirty="0">
                    <a:solidFill>
                      <a:srgbClr val="FF0000"/>
                    </a:solidFill>
                    <a:sym typeface="Wingdings" pitchFamily="2" charset="2"/>
                  </a:rPr>
                  <a:t>oscillation are representation of G</a:t>
                </a:r>
                <a:r>
                  <a:rPr kumimoji="1" lang="en-US" altLang="ja-JP" baseline="-25000" dirty="0">
                    <a:solidFill>
                      <a:srgbClr val="FF0000"/>
                    </a:solidFill>
                    <a:sym typeface="Wingdings" pitchFamily="2" charset="2"/>
                  </a:rPr>
                  <a:t>P</a:t>
                </a:r>
                <a:endParaRPr lang="en-US" altLang="ja-JP" baseline="-25000" dirty="0">
                  <a:solidFill>
                    <a:srgbClr val="FF0000"/>
                  </a:solidFill>
                  <a:sym typeface="Wingdings" pitchFamily="2" charset="2"/>
                </a:endParaRPr>
              </a:p>
              <a:p>
                <a:pPr marL="514350" indent="-457200">
                  <a:buFont typeface="+mj-lt"/>
                  <a:buAutoNum type="arabicPeriod"/>
                </a:pPr>
                <a:r>
                  <a:rPr lang="en-US" altLang="ja-JP" dirty="0">
                    <a:sym typeface="Wingdings" pitchFamily="2" charset="2"/>
                  </a:rPr>
                  <a:t>Translational symmetry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/>
                        <a:sym typeface="Wingdings" pitchFamily="2" charset="2"/>
                      </a:rPr>
                      <m:t>⇒</m:t>
                    </m:r>
                  </m:oMath>
                </a14:m>
                <a:r>
                  <a:rPr lang="en-US" altLang="ja-JP" dirty="0">
                    <a:sym typeface="Wingdings" pitchFamily="2" charset="2"/>
                  </a:rPr>
                  <a:t> Space Groups : G</a:t>
                </a:r>
                <a:r>
                  <a:rPr lang="en-US" altLang="ja-JP" baseline="-25000" dirty="0">
                    <a:sym typeface="Wingdings" pitchFamily="2" charset="2"/>
                  </a:rPr>
                  <a:t>S</a:t>
                </a:r>
              </a:p>
              <a:p>
                <a:pPr lvl="1"/>
                <a:r>
                  <a:rPr lang="en-US" altLang="ja-JP" dirty="0">
                    <a:sym typeface="Wingdings" pitchFamily="2" charset="2"/>
                  </a:rPr>
                  <a:t>G</a:t>
                </a:r>
                <a:r>
                  <a:rPr lang="en-US" altLang="ja-JP" baseline="-25000" dirty="0">
                    <a:sym typeface="Wingdings" pitchFamily="2" charset="2"/>
                  </a:rPr>
                  <a:t>S</a:t>
                </a:r>
                <a:r>
                  <a:rPr lang="en-US" altLang="ja-JP" dirty="0">
                    <a:sym typeface="Wingdings" pitchFamily="2" charset="2"/>
                  </a:rPr>
                  <a:t> consist of translation spiral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  <a:sym typeface="Wingdings" pitchFamily="2" charset="2"/>
                      </a:rPr>
                      <m:t>⇒</m:t>
                    </m:r>
                  </m:oMath>
                </a14:m>
                <a:r>
                  <a:rPr lang="en-US" altLang="ja-JP" dirty="0">
                    <a:sym typeface="Wingdings" pitchFamily="2" charset="2"/>
                  </a:rPr>
                  <a:t> Crystal structure analysis</a:t>
                </a:r>
              </a:p>
              <a:p>
                <a:pPr marL="514350" indent="-457200">
                  <a:buFont typeface="+mj-lt"/>
                  <a:buAutoNum type="arabicPeriod"/>
                </a:pPr>
                <a:r>
                  <a:rPr lang="en-US" altLang="ja-JP" dirty="0">
                    <a:sym typeface="Wingdings" pitchFamily="2" charset="2"/>
                  </a:rPr>
                  <a:t>Rotation of Molecule, spin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  <a:sym typeface="Wingdings" pitchFamily="2" charset="2"/>
                      </a:rPr>
                      <m:t>⇒</m:t>
                    </m:r>
                  </m:oMath>
                </a14:m>
                <a:r>
                  <a:rPr lang="en-US" altLang="ja-JP" dirty="0">
                    <a:sym typeface="Wingdings" pitchFamily="2" charset="2"/>
                  </a:rPr>
                  <a:t> Rotational Groups : G</a:t>
                </a:r>
                <a:r>
                  <a:rPr lang="en-US" altLang="ja-JP" baseline="-25000" dirty="0">
                    <a:sym typeface="Wingdings" pitchFamily="2" charset="2"/>
                  </a:rPr>
                  <a:t>R</a:t>
                </a:r>
              </a:p>
              <a:p>
                <a:pPr lvl="1"/>
                <a:r>
                  <a:rPr lang="en-US" altLang="ja-JP" dirty="0">
                    <a:sym typeface="Wingdings" pitchFamily="2" charset="2"/>
                  </a:rPr>
                  <a:t>G</a:t>
                </a:r>
                <a:r>
                  <a:rPr lang="en-US" altLang="ja-JP" baseline="-25000" dirty="0">
                    <a:sym typeface="Wingdings" pitchFamily="2" charset="2"/>
                  </a:rPr>
                  <a:t>R</a:t>
                </a:r>
                <a:r>
                  <a:rPr lang="en-US" altLang="ja-JP" dirty="0">
                    <a:sym typeface="Wingdings" pitchFamily="2" charset="2"/>
                  </a:rPr>
                  <a:t> consist of rotation (spherical symmetry)</a:t>
                </a:r>
              </a:p>
              <a:p>
                <a:pPr lvl="1"/>
                <a:r>
                  <a:rPr lang="en-US" altLang="ja-JP" dirty="0">
                    <a:sym typeface="Wingdings" pitchFamily="2" charset="2"/>
                  </a:rPr>
                  <a:t>Rotation angle = 30</a:t>
                </a:r>
                <a:r>
                  <a:rPr lang="en-US" altLang="ja-JP" baseline="30000" dirty="0">
                    <a:sym typeface="Wingdings" pitchFamily="2" charset="2"/>
                  </a:rPr>
                  <a:t>0</a:t>
                </a:r>
                <a:r>
                  <a:rPr lang="en-US" altLang="ja-JP" dirty="0">
                    <a:sym typeface="Wingdings" pitchFamily="2" charset="2"/>
                  </a:rPr>
                  <a:t>, 45</a:t>
                </a:r>
                <a:r>
                  <a:rPr lang="en-US" altLang="ja-JP" baseline="30000" dirty="0">
                    <a:sym typeface="Wingdings" pitchFamily="2" charset="2"/>
                  </a:rPr>
                  <a:t>0</a:t>
                </a:r>
                <a:r>
                  <a:rPr lang="en-US" altLang="ja-JP" dirty="0">
                    <a:sym typeface="Wingdings" pitchFamily="2" charset="2"/>
                  </a:rPr>
                  <a:t>, 60</a:t>
                </a:r>
                <a:r>
                  <a:rPr lang="en-US" altLang="ja-JP" baseline="30000" dirty="0">
                    <a:sym typeface="Wingdings" pitchFamily="2" charset="2"/>
                  </a:rPr>
                  <a:t>0</a:t>
                </a:r>
                <a:r>
                  <a:rPr lang="en-US" altLang="ja-JP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  <a:sym typeface="Wingdings" pitchFamily="2" charset="2"/>
                      </a:rPr>
                      <m:t>⇒</m:t>
                    </m:r>
                  </m:oMath>
                </a14:m>
                <a:r>
                  <a:rPr lang="en-US" altLang="ja-JP" dirty="0">
                    <a:sym typeface="Wingdings" pitchFamily="2" charset="2"/>
                  </a:rPr>
                  <a:t> G</a:t>
                </a:r>
                <a:r>
                  <a:rPr lang="en-US" altLang="ja-JP" baseline="-25000" dirty="0">
                    <a:sym typeface="Wingdings" pitchFamily="2" charset="2"/>
                  </a:rPr>
                  <a:t>P</a:t>
                </a:r>
                <a:r>
                  <a:rPr lang="en-US" altLang="ja-JP" dirty="0">
                    <a:sym typeface="Wingdings" pitchFamily="2" charset="2"/>
                  </a:rPr>
                  <a:t> </a:t>
                </a:r>
              </a:p>
              <a:p>
                <a:pPr marL="514350" indent="-457200">
                  <a:buFont typeface="+mj-lt"/>
                  <a:buAutoNum type="arabicPeriod"/>
                </a:pPr>
                <a:r>
                  <a:rPr lang="en-US" altLang="ja-JP" i="1" dirty="0">
                    <a:sym typeface="Wingdings" pitchFamily="2" charset="2"/>
                  </a:rPr>
                  <a:t>N</a:t>
                </a:r>
                <a:r>
                  <a:rPr lang="en-US" altLang="ja-JP" dirty="0">
                    <a:sym typeface="Wingdings" pitchFamily="2" charset="2"/>
                  </a:rPr>
                  <a:t> equivalent electrons or spin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  <a:sym typeface="Wingdings" pitchFamily="2" charset="2"/>
                      </a:rPr>
                      <m:t>⇒</m:t>
                    </m:r>
                  </m:oMath>
                </a14:m>
                <a:r>
                  <a:rPr lang="en-US" altLang="ja-JP" dirty="0">
                    <a:sym typeface="Wingdings" pitchFamily="2" charset="2"/>
                  </a:rPr>
                  <a:t> Symmetry Group : S</a:t>
                </a:r>
                <a:r>
                  <a:rPr lang="en-US" altLang="ja-JP" baseline="-25000" dirty="0">
                    <a:sym typeface="Wingdings" pitchFamily="2" charset="2"/>
                  </a:rPr>
                  <a:t>N</a:t>
                </a:r>
              </a:p>
              <a:p>
                <a:pPr lvl="1"/>
                <a:r>
                  <a:rPr lang="en-US" altLang="ja-JP" dirty="0">
                    <a:sym typeface="Wingdings" pitchFamily="2" charset="2"/>
                  </a:rPr>
                  <a:t>S</a:t>
                </a:r>
                <a:r>
                  <a:rPr lang="en-US" altLang="ja-JP" baseline="-25000" dirty="0">
                    <a:sym typeface="Wingdings" pitchFamily="2" charset="2"/>
                  </a:rPr>
                  <a:t>N</a:t>
                </a:r>
                <a:r>
                  <a:rPr lang="en-US" altLang="ja-JP" dirty="0">
                    <a:sym typeface="Wingdings" pitchFamily="2" charset="2"/>
                  </a:rPr>
                  <a:t> consists of </a:t>
                </a:r>
                <a:r>
                  <a:rPr lang="en-US" altLang="ja-JP" i="1" dirty="0">
                    <a:sym typeface="Wingdings" pitchFamily="2" charset="2"/>
                  </a:rPr>
                  <a:t>N</a:t>
                </a:r>
                <a:r>
                  <a:rPr lang="en-US" altLang="ja-JP" dirty="0">
                    <a:sym typeface="Wingdings" pitchFamily="2" charset="2"/>
                  </a:rPr>
                  <a:t> </a:t>
                </a:r>
                <a:r>
                  <a:rPr lang="en-US" altLang="ja-JP" i="1" dirty="0">
                    <a:sym typeface="Wingdings" pitchFamily="2" charset="2"/>
                  </a:rPr>
                  <a:t>! </a:t>
                </a:r>
                <a:r>
                  <a:rPr lang="en-US" altLang="ja-JP" dirty="0">
                    <a:sym typeface="Wingdings" pitchFamily="2" charset="2"/>
                  </a:rPr>
                  <a:t>Permutations</a:t>
                </a:r>
              </a:p>
              <a:p>
                <a:pPr lvl="1"/>
                <a:r>
                  <a:rPr lang="en-US" altLang="ja-JP" dirty="0">
                    <a:sym typeface="Wingdings" pitchFamily="2" charset="2"/>
                  </a:rPr>
                  <a:t>Slater determinant, many body problem  </a:t>
                </a:r>
              </a:p>
              <a:p>
                <a:pPr marL="457200" lvl="1" indent="0">
                  <a:buNone/>
                </a:pPr>
                <a:endParaRPr kumimoji="1" lang="en-US" altLang="ja-JP" dirty="0"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836712"/>
                <a:ext cx="8712968" cy="5616624"/>
              </a:xfrm>
              <a:blipFill>
                <a:blip r:embed="rId2"/>
                <a:stretch>
                  <a:fillRect l="-1469" t="-1085" b="-3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026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Problems</a:t>
            </a:r>
            <a:endParaRPr lang="en-I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392489"/>
          </a:xfrm>
        </p:spPr>
        <p:txBody>
          <a:bodyPr/>
          <a:lstStyle/>
          <a:p>
            <a:r>
              <a:rPr lang="en-US" dirty="0"/>
              <a:t>Select a molecule and examine the following facts</a:t>
            </a:r>
          </a:p>
          <a:p>
            <a:pPr lvl="1"/>
            <a:r>
              <a:rPr lang="en-US" dirty="0"/>
              <a:t>Point Group, Character Table, Number of MO in</a:t>
            </a:r>
          </a:p>
          <a:p>
            <a:pPr lvl="1"/>
            <a:r>
              <a:rPr lang="en-US" dirty="0"/>
              <a:t>Selection rule for optical absorption, Raman (IR) active modes</a:t>
            </a:r>
          </a:p>
          <a:p>
            <a:pPr lvl="1"/>
            <a:r>
              <a:rPr lang="en-US" dirty="0"/>
              <a:t>Compare with Gaussian results</a:t>
            </a:r>
          </a:p>
          <a:p>
            <a:r>
              <a:rPr lang="en-US" dirty="0"/>
              <a:t>Select any subjects of Group and discuss</a:t>
            </a:r>
          </a:p>
          <a:p>
            <a:pPr lvl="1"/>
            <a:r>
              <a:rPr lang="en-US" dirty="0"/>
              <a:t>Space Group (definition, How to use)</a:t>
            </a:r>
          </a:p>
          <a:p>
            <a:pPr lvl="1"/>
            <a:r>
              <a:rPr lang="en-US" dirty="0"/>
              <a:t>Symmetry Group</a:t>
            </a:r>
          </a:p>
          <a:p>
            <a:r>
              <a:rPr lang="en-US" dirty="0"/>
              <a:t>Learn following keywords and explain how to use</a:t>
            </a:r>
          </a:p>
          <a:p>
            <a:pPr lvl="1"/>
            <a:r>
              <a:rPr lang="en-US" dirty="0"/>
              <a:t>Irreducible tensor, spherical rotors, Young’s diagram, Dipole selection rule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334" y="1628800"/>
            <a:ext cx="140970" cy="17526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498418"/>
              </p:ext>
            </p:extLst>
          </p:nvPr>
        </p:nvGraphicFramePr>
        <p:xfrm>
          <a:off x="7308850" y="2636838"/>
          <a:ext cx="1390650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Bitmap Image" r:id="rId7" imgW="1295280" imgH="1143000" progId="Paint.Picture">
                  <p:embed/>
                </p:oleObj>
              </mc:Choice>
              <mc:Fallback>
                <p:oleObj name="Bitmap Image" r:id="rId7" imgW="1295280" imgH="1143000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2636838"/>
                        <a:ext cx="1390650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79" y="3008310"/>
            <a:ext cx="455295" cy="219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22" y="3103268"/>
            <a:ext cx="245745" cy="21336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681349"/>
              </p:ext>
            </p:extLst>
          </p:nvPr>
        </p:nvGraphicFramePr>
        <p:xfrm>
          <a:off x="1187624" y="116632"/>
          <a:ext cx="67945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ｸﾘｯﾌﾟ" r:id="rId11" imgW="680314" imgH="767182" progId="MS_ClipArt_Gallery.2">
                  <p:embed/>
                </p:oleObj>
              </mc:Choice>
              <mc:Fallback>
                <p:oleObj name="ｸﾘｯﾌﾟ" r:id="rId11" imgW="680314" imgH="767182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16632"/>
                        <a:ext cx="679450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822288"/>
              </p:ext>
            </p:extLst>
          </p:nvPr>
        </p:nvGraphicFramePr>
        <p:xfrm>
          <a:off x="273224" y="116632"/>
          <a:ext cx="67945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ｸﾘｯﾌﾟ" r:id="rId13" imgW="680314" imgH="767182" progId="MS_ClipArt_Gallery.2">
                  <p:embed/>
                </p:oleObj>
              </mc:Choice>
              <mc:Fallback>
                <p:oleObj name="ｸﾘｯﾌﾟ" r:id="rId13" imgW="680314" imgH="767182" progId="MS_ClipArt_Gallery.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24" y="116632"/>
                        <a:ext cx="679450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7368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 of A Groups</a:t>
            </a:r>
            <a:endParaRPr lang="id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908720"/>
                <a:ext cx="9145016" cy="5256584"/>
              </a:xfrm>
            </p:spPr>
            <p:txBody>
              <a:bodyPr/>
              <a:lstStyle/>
              <a:p>
                <a:pPr>
                  <a:buFont typeface="Wingdings" pitchFamily="2" charset="2"/>
                  <a:buChar char="q"/>
                </a:pPr>
                <a:r>
                  <a:rPr lang="en-US" sz="2400" dirty="0"/>
                  <a:t>Symmetry operation : </a:t>
                </a:r>
                <a:r>
                  <a:rPr lang="en-US" sz="2400" i="1" dirty="0"/>
                  <a:t>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 operation that doesn’t change shape.</a:t>
                </a:r>
              </a:p>
              <a:p>
                <a:pPr lvl="1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sym typeface="Wingdings" pitchFamily="2" charset="2"/>
                      </a:rPr>
                      <m:t>𝐶</m:t>
                    </m:r>
                    <m:r>
                      <a:rPr lang="en-US" sz="2000" i="1" baseline="-25000" dirty="0" smtClean="0">
                        <a:latin typeface="Cambria Math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lang="en-US" sz="2000" dirty="0">
                    <a:sym typeface="Wingdings" pitchFamily="2" charset="2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lang="en-US" sz="2000" dirty="0">
                    <a:sym typeface="Wingdings" pitchFamily="2" charset="2"/>
                  </a:rPr>
                  <a:t>-fold rotation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sym typeface="Wingdings" pitchFamily="2" charset="2"/>
                      </a:rPr>
                      <m:t>𝑖</m:t>
                    </m:r>
                  </m:oMath>
                </a14:m>
                <a:r>
                  <a:rPr lang="en-US" sz="2000" dirty="0">
                    <a:sym typeface="Wingdings" pitchFamily="2" charset="2"/>
                  </a:rPr>
                  <a:t> : inversion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  <a:sym typeface="Wingdings" pitchFamily="2" charset="2"/>
                      </a:rPr>
                      <m:t>𝜎</m:t>
                    </m:r>
                  </m:oMath>
                </a14:m>
                <a:r>
                  <a:rPr lang="en-US" sz="2000" dirty="0">
                    <a:sym typeface="Wingdings" pitchFamily="2" charset="2"/>
                  </a:rPr>
                  <a:t> : mirror</a:t>
                </a:r>
              </a:p>
              <a:p>
                <a:pPr lvl="1">
                  <a:buFontTx/>
                  <a:buChar char="-"/>
                </a:pPr>
                <a:r>
                  <a:rPr lang="en-US" sz="2000" dirty="0">
                    <a:sym typeface="Wingdings" pitchFamily="2" charset="2"/>
                  </a:rPr>
                  <a:t>Products of operations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sym typeface="Wingdings" pitchFamily="2" charset="2"/>
                      </a:rPr>
                      <m:t>⇒</m:t>
                    </m:r>
                  </m:oMath>
                </a14:m>
                <a:r>
                  <a:rPr lang="en-US" sz="2000" dirty="0">
                    <a:sym typeface="Wingdings" pitchFamily="2" charset="2"/>
                  </a:rPr>
                  <a:t> Definition of group</a:t>
                </a:r>
              </a:p>
              <a:p>
                <a:pPr>
                  <a:buFont typeface="Wingdings" pitchFamily="2" charset="2"/>
                  <a:buChar char="q"/>
                </a:pPr>
                <a:r>
                  <a:rPr lang="en-US" sz="2400" dirty="0">
                    <a:sym typeface="Wingdings" pitchFamily="2" charset="2"/>
                  </a:rPr>
                  <a:t>Representation : </a:t>
                </a:r>
                <a:r>
                  <a:rPr lang="en-US" sz="2400" i="1" dirty="0">
                    <a:sym typeface="Wingdings" pitchFamily="2" charset="2"/>
                  </a:rPr>
                  <a:t>C</a:t>
                </a:r>
                <a:r>
                  <a:rPr lang="en-US" sz="2400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sym typeface="Wingdings" pitchFamily="2" charset="2"/>
                      </a:rPr>
                      <m:t>⇒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 Objects applied by </a:t>
                </a:r>
                <a:r>
                  <a:rPr lang="en-US" sz="2400" i="1" dirty="0">
                    <a:sym typeface="Wingdings" pitchFamily="2" charset="2"/>
                  </a:rPr>
                  <a:t>R</a:t>
                </a:r>
                <a:r>
                  <a:rPr lang="en-US" sz="2400" dirty="0">
                    <a:sym typeface="Wingdings" pitchFamily="2" charset="2"/>
                  </a:rPr>
                  <a:t> (wave function)</a:t>
                </a:r>
              </a:p>
              <a:p>
                <a:pPr lvl="1">
                  <a:buFontTx/>
                  <a:buChar char="-"/>
                </a:pPr>
                <a:r>
                  <a:rPr lang="en-US" sz="2000" dirty="0">
                    <a:sym typeface="Wingdings" pitchFamily="2" charset="2"/>
                  </a:rPr>
                  <a:t>Sign of C changes.                         (1D Rep.)</a:t>
                </a:r>
              </a:p>
              <a:p>
                <a:pPr lvl="1">
                  <a:buFontTx/>
                  <a:buChar char="-"/>
                </a:pPr>
                <a:r>
                  <a:rPr lang="en-US" sz="2000" dirty="0">
                    <a:sym typeface="Wingdings" pitchFamily="2" charset="2"/>
                  </a:rPr>
                  <a:t>                      changes within </a:t>
                </a:r>
              </a:p>
              <a:p>
                <a:pPr marL="457200" lvl="1" indent="0">
                  <a:buNone/>
                </a:pPr>
                <a:r>
                  <a:rPr lang="en-US" sz="2000" dirty="0">
                    <a:sym typeface="Wingdings" pitchFamily="2" charset="2"/>
                  </a:rPr>
                  <a:t>Example :      			           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in general :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>
                  <a:buFont typeface="Wingdings" pitchFamily="2" charset="2"/>
                  <a:buChar char="q"/>
                </a:pPr>
                <a:r>
                  <a:rPr lang="en-US" sz="2400" dirty="0"/>
                  <a:t>Representation Space :</a:t>
                </a:r>
              </a:p>
              <a:p>
                <a:pPr lvl="1"/>
                <a:r>
                  <a:rPr lang="en-US" sz="2000" dirty="0"/>
                  <a:t>Space unchanged by all </a:t>
                </a:r>
                <a:r>
                  <a:rPr lang="en-US" sz="2000" i="1" dirty="0"/>
                  <a:t>R’</a:t>
                </a:r>
                <a:r>
                  <a:rPr lang="en-US" sz="2000" dirty="0"/>
                  <a:t>s</a:t>
                </a:r>
                <a:r>
                  <a:rPr lang="en-US" sz="2000" i="1" dirty="0"/>
                  <a:t> </a:t>
                </a:r>
                <a:r>
                  <a:rPr lang="en-US" sz="2000" dirty="0"/>
                  <a:t>in </a:t>
                </a:r>
                <a:r>
                  <a:rPr lang="en-US" sz="2000" i="1" dirty="0"/>
                  <a:t>G</a:t>
                </a:r>
                <a:r>
                  <a:rPr lang="en-US" sz="2000" dirty="0"/>
                  <a:t> </a:t>
                </a:r>
              </a:p>
              <a:p>
                <a:pPr lvl="1"/>
                <a:r>
                  <a:rPr lang="en-US" sz="2000" dirty="0"/>
                  <a:t>Space should be closed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2000" dirty="0">
                    <a:sym typeface="Wingdings" pitchFamily="2" charset="2"/>
                  </a:rPr>
                  <a:t> we solve the problem in a small space</a:t>
                </a:r>
              </a:p>
              <a:p>
                <a:pPr lvl="1"/>
                <a:r>
                  <a:rPr lang="en-US" sz="2000" dirty="0"/>
                  <a:t>Basis set constructing </a:t>
                </a:r>
                <a:r>
                  <a:rPr lang="en-US" sz="2000" i="1" dirty="0"/>
                  <a:t>S</a:t>
                </a:r>
                <a:r>
                  <a:rPr lang="en-US" sz="2000" dirty="0"/>
                  <a:t> (ex. Unit vector 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⇒ </m:t>
                    </m:r>
                  </m:oMath>
                </a14:m>
                <a:r>
                  <a:rPr lang="en-US" sz="2000" b="1" dirty="0">
                    <a:sym typeface="Wingdings" pitchFamily="2" charset="2"/>
                  </a:rPr>
                  <a:t>R </a:t>
                </a:r>
                <a:r>
                  <a:rPr lang="en-US" sz="2000" dirty="0">
                    <a:sym typeface="Wingdings" pitchFamily="2" charset="2"/>
                  </a:rPr>
                  <a:t>depends on basis set</a:t>
                </a:r>
                <a:endParaRPr lang="id-ID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908720"/>
                <a:ext cx="9145016" cy="5256584"/>
              </a:xfrm>
              <a:blipFill>
                <a:blip r:embed="rId11"/>
                <a:stretch>
                  <a:fillRect l="-933" t="-9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725" y="2636912"/>
            <a:ext cx="1110615" cy="1847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59611"/>
            <a:ext cx="1211580" cy="2533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59611"/>
            <a:ext cx="1211580" cy="2533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70" y="3699691"/>
            <a:ext cx="1933575" cy="598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20" y="3327277"/>
            <a:ext cx="2455545" cy="228600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 bwMode="auto">
          <a:xfrm>
            <a:off x="4065940" y="3722559"/>
            <a:ext cx="436251" cy="29908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palatino"/>
              <a:cs typeface="굴림" pitchFamily="34" charset="-127"/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73017"/>
            <a:ext cx="1384935" cy="609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463599"/>
            <a:ext cx="1724025" cy="25336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16958" y="311765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libri" pitchFamily="34" charset="0"/>
              </a:rPr>
              <a:t>n dimension</a:t>
            </a:r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865274"/>
            <a:ext cx="1144905" cy="180975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 bwMode="auto">
          <a:xfrm>
            <a:off x="7956376" y="3098677"/>
            <a:ext cx="0" cy="2583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6569086" y="3441577"/>
            <a:ext cx="2539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>
                <a:latin typeface="Calibri" pitchFamily="34" charset="0"/>
              </a:rPr>
              <a:t>n x n </a:t>
            </a:r>
            <a:r>
              <a:rPr lang="en-US" sz="1600">
                <a:latin typeface="Calibri" pitchFamily="34" charset="0"/>
              </a:rPr>
              <a:t>representation matrix</a:t>
            </a:r>
            <a:endParaRPr lang="en-US" sz="1600" i="1">
              <a:latin typeface="Calibri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320469"/>
              </p:ext>
            </p:extLst>
          </p:nvPr>
        </p:nvGraphicFramePr>
        <p:xfrm>
          <a:off x="6533689" y="3848054"/>
          <a:ext cx="2438400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19" imgW="1778000" imgH="939800" progId="Equation.3">
                  <p:embed/>
                </p:oleObj>
              </mc:Choice>
              <mc:Fallback>
                <p:oleObj name="Equation" r:id="rId19" imgW="1778000" imgH="93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3689" y="3848054"/>
                        <a:ext cx="2438400" cy="1287463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069151"/>
              </p:ext>
            </p:extLst>
          </p:nvPr>
        </p:nvGraphicFramePr>
        <p:xfrm>
          <a:off x="415752" y="116632"/>
          <a:ext cx="823664" cy="731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ｸﾘｯﾌﾟ" r:id="rId21" imgW="438474" imgH="390059" progId="MS_ClipArt_Gallery.2">
                  <p:embed/>
                </p:oleObj>
              </mc:Choice>
              <mc:Fallback>
                <p:oleObj name="ｸﾘｯﾌﾟ" r:id="rId21" imgW="438474" imgH="390059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52" y="116632"/>
                        <a:ext cx="823664" cy="731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302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Representation of Group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052736"/>
                <a:ext cx="8856984" cy="5400600"/>
              </a:xfrm>
            </p:spPr>
            <p:txBody>
              <a:bodyPr/>
              <a:lstStyle/>
              <a:p>
                <a:pPr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sz="2400" dirty="0"/>
                  <a:t>Rotation in 3D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 Product of</a:t>
                </a:r>
              </a:p>
              <a:p>
                <a:pPr>
                  <a:buFont typeface="Wingdings" pitchFamily="2" charset="2"/>
                  <a:buChar char="q"/>
                </a:pPr>
                <a:endParaRPr lang="en-US" baseline="-25000" dirty="0">
                  <a:sym typeface="Wingdings" pitchFamily="2" charset="2"/>
                </a:endParaRPr>
              </a:p>
              <a:p>
                <a:pPr lvl="1"/>
                <a:r>
                  <a:rPr lang="en-US" sz="2000" dirty="0">
                    <a:sym typeface="Wingdings" pitchFamily="2" charset="2"/>
                  </a:rPr>
                  <a:t>Scalar variable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  <a:sym typeface="Wingdings" pitchFamily="2" charset="2"/>
                      </a:rPr>
                      <m:t>⇒</m:t>
                    </m:r>
                  </m:oMath>
                </a14:m>
                <a:r>
                  <a:rPr lang="en-US" sz="2000" dirty="0">
                    <a:sym typeface="Wingdings" pitchFamily="2" charset="2"/>
                  </a:rPr>
                  <a:t> invariant under rotation  1 D Rep.</a:t>
                </a:r>
              </a:p>
              <a:p>
                <a:pPr lvl="1"/>
                <a:r>
                  <a:rPr lang="en-US" sz="2000" dirty="0">
                    <a:sym typeface="Wingdings" pitchFamily="2" charset="2"/>
                  </a:rPr>
                  <a:t>Vector                         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/>
                        <a:sym typeface="Wingdings" pitchFamily="2" charset="2"/>
                      </a:rPr>
                      <m:t> </m:t>
                    </m:r>
                    <m:r>
                      <a:rPr lang="en-US" sz="2000" b="0" i="1" dirty="0" smtClean="0">
                        <a:latin typeface="Cambria Math"/>
                        <a:sym typeface="Wingdings" pitchFamily="2" charset="2"/>
                      </a:rPr>
                      <m:t>⇒</m:t>
                    </m:r>
                  </m:oMath>
                </a14:m>
                <a:r>
                  <a:rPr lang="en-US" sz="2000" dirty="0">
                    <a:sym typeface="Wingdings" pitchFamily="2" charset="2"/>
                  </a:rPr>
                  <a:t>                    3D Rep. 3 X 3 rep. matrix</a:t>
                </a:r>
              </a:p>
              <a:p>
                <a:pPr lvl="1"/>
                <a:r>
                  <a:rPr lang="en-US" sz="2000" dirty="0">
                    <a:sym typeface="Wingdings" pitchFamily="2" charset="2"/>
                  </a:rPr>
                  <a:t>Dimension of representation matrix  3 (basis </a:t>
                </a:r>
                <a:r>
                  <a:rPr lang="en-US" sz="2000" i="1" dirty="0" err="1">
                    <a:sym typeface="Wingdings" pitchFamily="2" charset="2"/>
                  </a:rPr>
                  <a:t>x,y,z</a:t>
                </a:r>
                <a:r>
                  <a:rPr lang="en-US" sz="2000" dirty="0">
                    <a:sym typeface="Wingdings" pitchFamily="2" charset="2"/>
                  </a:rPr>
                  <a:t> )</a:t>
                </a:r>
              </a:p>
              <a:p>
                <a:pPr lvl="1"/>
                <a:r>
                  <a:rPr lang="en-US" sz="2000" dirty="0">
                    <a:sym typeface="Wingdings" pitchFamily="2" charset="2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  <a:sym typeface="Wingdings" pitchFamily="2" charset="2"/>
                      </a:rPr>
                      <m:t>⇒</m:t>
                    </m:r>
                  </m:oMath>
                </a14:m>
                <a:r>
                  <a:rPr lang="en-US" sz="2000" dirty="0">
                    <a:sym typeface="Wingdings" pitchFamily="2" charset="2"/>
                  </a:rPr>
                  <a:t> </a:t>
                </a:r>
              </a:p>
              <a:p>
                <a:pPr lvl="1"/>
                <a:r>
                  <a:rPr lang="en-US" sz="2000" dirty="0"/>
                  <a:t> 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	dimension is not 6 but 5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    (                                     is invariant by rotation )</a:t>
                </a:r>
              </a:p>
              <a:p>
                <a:pPr lvl="1"/>
                <a:r>
                  <a:rPr lang="en-US" sz="2000" dirty="0"/>
                  <a:t>Representation matrix in rank-2 tensor. 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    (tensor : variables which obey rotational matrix)</a:t>
                </a:r>
              </a:p>
              <a:p>
                <a:pPr>
                  <a:buFont typeface="Wingdings" pitchFamily="2" charset="2"/>
                  <a:buChar char="q"/>
                </a:pPr>
                <a:r>
                  <a:rPr lang="en-US" sz="2400" dirty="0"/>
                  <a:t>Energy Eigenvalues are degenerate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⇒ 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Eigen function can be rep. whose dimension is more than 2</a:t>
                </a:r>
              </a:p>
              <a:p>
                <a:pPr lvl="1"/>
                <a:r>
                  <a:rPr lang="en-US" sz="2000" dirty="0">
                    <a:sym typeface="Wingdings" pitchFamily="2" charset="2"/>
                  </a:rPr>
                  <a:t>High degeneracy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sym typeface="Wingdings" pitchFamily="2" charset="2"/>
                      </a:rPr>
                      <m:t>⇒ </m:t>
                    </m:r>
                  </m:oMath>
                </a14:m>
                <a:r>
                  <a:rPr lang="en-US" sz="2000" dirty="0">
                    <a:sym typeface="Wingdings" pitchFamily="2" charset="2"/>
                  </a:rPr>
                  <a:t>High symmetry (hidden symmetry)</a:t>
                </a:r>
              </a:p>
              <a:p>
                <a:pPr lvl="1"/>
                <a:endParaRPr lang="en-US" sz="2000" dirty="0"/>
              </a:p>
              <a:p>
                <a:pPr>
                  <a:buFont typeface="Wingdings" pitchFamily="2" charset="2"/>
                  <a:buChar char="q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052736"/>
                <a:ext cx="8856984" cy="5400600"/>
              </a:xfrm>
              <a:blipFill rotWithShape="1">
                <a:blip r:embed="rId11"/>
                <a:stretch>
                  <a:fillRect l="-1170" t="-677" b="-56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77" y="1235229"/>
            <a:ext cx="1552575" cy="249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32" y="144950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itchFamily="34" charset="0"/>
                <a:sym typeface="Wingdings" pitchFamily="2" charset="2"/>
              </a:rPr>
              <a:t>(R</a:t>
            </a:r>
            <a:r>
              <a:rPr lang="en-US" baseline="-25000">
                <a:latin typeface="Calibri" pitchFamily="34" charset="0"/>
                <a:sym typeface="Wingdings" pitchFamily="2" charset="2"/>
              </a:rPr>
              <a:t>x</a:t>
            </a:r>
            <a:r>
              <a:rPr lang="en-US">
                <a:latin typeface="Calibri" pitchFamily="34" charset="0"/>
                <a:sym typeface="Wingdings" pitchFamily="2" charset="2"/>
              </a:rPr>
              <a:t> = rotation along x-axis)</a:t>
            </a:r>
            <a:endParaRPr lang="en-US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866" y="2326015"/>
            <a:ext cx="1255395" cy="2552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326015"/>
            <a:ext cx="737235" cy="2114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9" y="3080053"/>
            <a:ext cx="1844040" cy="230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3068961"/>
            <a:ext cx="2306955" cy="2343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3" y="2739057"/>
            <a:ext cx="1804035" cy="9124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06846" y="3731849"/>
            <a:ext cx="1832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X 3 </a:t>
            </a:r>
            <a:r>
              <a:rPr lang="en-US" dirty="0">
                <a:latin typeface="Calibri" pitchFamily="34" charset="0"/>
              </a:rPr>
              <a:t>matrix</a:t>
            </a: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3429000"/>
            <a:ext cx="4314825" cy="2762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124808"/>
            <a:ext cx="1908810" cy="276225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906402"/>
              </p:ext>
            </p:extLst>
          </p:nvPr>
        </p:nvGraphicFramePr>
        <p:xfrm>
          <a:off x="7610400" y="908720"/>
          <a:ext cx="23622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図" r:id="rId20" imgW="2743200" imgH="1828800" progId="Word.Picture.8">
                  <p:embed/>
                </p:oleObj>
              </mc:Choice>
              <mc:Fallback>
                <p:oleObj name="図" r:id="rId20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0400" y="908720"/>
                        <a:ext cx="2362200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2838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Irreducible Representaion and Character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07986"/>
                <a:ext cx="8856984" cy="4968552"/>
              </a:xfrm>
            </p:spPr>
            <p:txBody>
              <a:bodyPr/>
              <a:lstStyle/>
              <a:p>
                <a:pPr>
                  <a:buFont typeface="Wingdings" pitchFamily="2" charset="2"/>
                  <a:buChar char="q"/>
                </a:pPr>
                <a:r>
                  <a:rPr lang="en-US" sz="2400" dirty="0"/>
                  <a:t>Irreducible Representation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 minimum size rep.</a:t>
                </a:r>
              </a:p>
              <a:p>
                <a:pPr lvl="1">
                  <a:buFontTx/>
                  <a:buChar char="-"/>
                </a:pPr>
                <a:r>
                  <a:rPr lang="en-US" sz="2000" dirty="0">
                    <a:sym typeface="Wingdings" pitchFamily="2" charset="2"/>
                  </a:rPr>
                  <a:t>If we can reduce the space of rep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sym typeface="Wingdings" pitchFamily="2" charset="2"/>
                      </a:rPr>
                      <m:t>⇒</m:t>
                    </m:r>
                  </m:oMath>
                </a14:m>
                <a:r>
                  <a:rPr lang="en-US" sz="2000" dirty="0">
                    <a:sym typeface="Wingdings" pitchFamily="2" charset="2"/>
                  </a:rPr>
                  <a:t> Reducible rep.</a:t>
                </a:r>
              </a:p>
              <a:p>
                <a:pPr marL="457200" lvl="1" indent="0">
                  <a:buNone/>
                </a:pPr>
                <a:r>
                  <a:rPr lang="en-US" sz="2000" dirty="0">
                    <a:sym typeface="Wingdings" pitchFamily="2" charset="2"/>
                  </a:rPr>
                  <a:t>     example for 3 D rotation                                               ( 4  3 + 1)</a:t>
                </a:r>
              </a:p>
              <a:p>
                <a:pPr lvl="1">
                  <a:buFontTx/>
                  <a:buChar char="-"/>
                </a:pPr>
                <a:r>
                  <a:rPr lang="en-US" sz="2000" dirty="0">
                    <a:sym typeface="Wingdings" pitchFamily="2" charset="2"/>
                  </a:rPr>
                  <a:t>Reducible rep. can be decomposed into irreducible rep. </a:t>
                </a:r>
              </a:p>
              <a:p>
                <a:pPr lvl="1">
                  <a:buFontTx/>
                  <a:buChar char="-"/>
                </a:pPr>
                <a:r>
                  <a:rPr lang="en-US" sz="2000" dirty="0">
                    <a:sym typeface="Wingdings" pitchFamily="2" charset="2"/>
                  </a:rPr>
                  <a:t>Eigen functions are irreducible rep.</a:t>
                </a:r>
              </a:p>
              <a:p>
                <a:pPr>
                  <a:buFont typeface="Wingdings" pitchFamily="2" charset="2"/>
                  <a:buChar char="q"/>
                </a:pPr>
                <a:r>
                  <a:rPr lang="en-US" sz="2400" dirty="0">
                    <a:sym typeface="Wingdings" pitchFamily="2" charset="2"/>
                  </a:rPr>
                  <a:t>Character       : Trace of representation matrix</a:t>
                </a:r>
              </a:p>
              <a:p>
                <a:pPr lvl="1">
                  <a:buFontTx/>
                  <a:buChar char="-"/>
                </a:pPr>
                <a:r>
                  <a:rPr lang="en-US" sz="2000" dirty="0">
                    <a:sym typeface="Wingdings" pitchFamily="2" charset="2"/>
                  </a:rPr>
                  <a:t>Character of irreducible (reducible) rep. 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			(         does not depend on the basis )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	</a:t>
                </a:r>
              </a:p>
              <a:p>
                <a:pPr lvl="1">
                  <a:buFontTx/>
                  <a:buChar char="-"/>
                </a:pPr>
                <a:endParaRPr lang="en-US" sz="2000" dirty="0"/>
              </a:p>
              <a:p>
                <a:pPr lvl="1">
                  <a:buFontTx/>
                  <a:buChar char="-"/>
                </a:pPr>
                <a:r>
                  <a:rPr lang="en-US" sz="2000" dirty="0"/>
                  <a:t>Character table : list of character for G</a:t>
                </a:r>
                <a:r>
                  <a:rPr lang="en-US" sz="2000" baseline="-25000" dirty="0"/>
                  <a:t>P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07986"/>
                <a:ext cx="8856984" cy="4968552"/>
              </a:xfrm>
              <a:blipFill rotWithShape="1">
                <a:blip r:embed="rId8"/>
                <a:stretch>
                  <a:fillRect l="-895" t="-98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889014"/>
            <a:ext cx="2293620" cy="2305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4139952" y="2119519"/>
            <a:ext cx="13681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724128" y="2119519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96952"/>
            <a:ext cx="251189" cy="2880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886" y="3789039"/>
            <a:ext cx="251189" cy="288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149834"/>
            <a:ext cx="3863340" cy="5753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49457"/>
            <a:ext cx="3745230" cy="2876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56" y="2276872"/>
            <a:ext cx="1562100" cy="121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13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use character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2204863"/>
                <a:ext cx="8435280" cy="5112569"/>
              </a:xfrm>
            </p:spPr>
            <p:txBody>
              <a:bodyPr/>
              <a:lstStyle/>
              <a:p>
                <a:r>
                  <a:rPr lang="en-US" dirty="0"/>
                  <a:t>Character table : table of irreducible rep. for </a:t>
                </a:r>
                <a:r>
                  <a:rPr lang="en-US" i="1" dirty="0"/>
                  <a:t>R</a:t>
                </a:r>
                <a:r>
                  <a:rPr lang="en-US" dirty="0"/>
                  <a:t> and </a:t>
                </a:r>
                <a:r>
                  <a:rPr lang="en-US" i="1" dirty="0"/>
                  <a:t>G</a:t>
                </a:r>
                <a:endParaRPr lang="en-US" dirty="0"/>
              </a:p>
              <a:p>
                <a:pPr lvl="1"/>
                <a:r>
                  <a:rPr lang="en-US" dirty="0"/>
                  <a:t>Example : mirror symmetry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Vibration of two particle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2204863"/>
                <a:ext cx="8435280" cy="5112569"/>
              </a:xfrm>
              <a:blipFill rotWithShape="1">
                <a:blip r:embed="rId7"/>
                <a:stretch>
                  <a:fillRect l="-1445" t="-119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52935"/>
            <a:ext cx="3878580" cy="25336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06636" y="3327580"/>
            <a:ext cx="4889500" cy="2209800"/>
            <a:chOff x="1739900" y="2971800"/>
            <a:chExt cx="4889500" cy="220980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362200" y="3733800"/>
              <a:ext cx="685800" cy="60960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038600" y="4572000"/>
              <a:ext cx="685800" cy="6096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048000" y="4572000"/>
              <a:ext cx="685800" cy="6096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724400" y="4572000"/>
              <a:ext cx="685800" cy="60960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362200" y="4572000"/>
              <a:ext cx="685800" cy="60960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048000" y="3733800"/>
              <a:ext cx="685800" cy="60960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038600" y="3733800"/>
              <a:ext cx="685800" cy="60960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724400" y="3733800"/>
              <a:ext cx="685800" cy="60960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362200" y="2971800"/>
              <a:ext cx="685800" cy="60960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038600" y="2971800"/>
              <a:ext cx="685800" cy="6096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124200" y="3048000"/>
              <a:ext cx="838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ja-JP" altLang="en-US"/>
                <a:t>＝１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4724400" y="3048000"/>
              <a:ext cx="1905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ja-JP" altLang="en-US"/>
                <a:t>＝－１</a:t>
              </a:r>
            </a:p>
          </p:txBody>
        </p:sp>
        <p:graphicFrame>
          <p:nvGraphicFramePr>
            <p:cNvPr id="19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6950196"/>
                </p:ext>
              </p:extLst>
            </p:nvPr>
          </p:nvGraphicFramePr>
          <p:xfrm>
            <a:off x="1752600" y="3810000"/>
            <a:ext cx="346075" cy="420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85" name="数式" r:id="rId9" imgW="177480" imgH="215640" progId="Equation.3">
                    <p:embed/>
                  </p:oleObj>
                </mc:Choice>
                <mc:Fallback>
                  <p:oleObj name="数式" r:id="rId9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3810000"/>
                          <a:ext cx="346075" cy="420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0136650"/>
                </p:ext>
              </p:extLst>
            </p:nvPr>
          </p:nvGraphicFramePr>
          <p:xfrm>
            <a:off x="1739900" y="4648200"/>
            <a:ext cx="373063" cy="420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86" name="数式" r:id="rId11" imgW="190440" imgH="215640" progId="Equation.3">
                    <p:embed/>
                  </p:oleObj>
                </mc:Choice>
                <mc:Fallback>
                  <p:oleObj name="数式" r:id="rId11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9900" y="4648200"/>
                          <a:ext cx="373063" cy="420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TextBox 20"/>
          <p:cNvSpPr txBox="1"/>
          <p:nvPr/>
        </p:nvSpPr>
        <p:spPr>
          <a:xfrm>
            <a:off x="4716016" y="42460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Symmetric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16016" y="49277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Anti- Symmetric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44208" y="356372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Atomic orbital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05" y="4347833"/>
            <a:ext cx="942975" cy="1866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145" y="4975834"/>
            <a:ext cx="241935" cy="1619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636" y="5733255"/>
            <a:ext cx="1457325" cy="592455"/>
          </a:xfrm>
          <a:prstGeom prst="rect">
            <a:avLst/>
          </a:prstGeom>
        </p:spPr>
      </p:pic>
      <p:graphicFrame>
        <p:nvGraphicFramePr>
          <p:cNvPr id="3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248976"/>
              </p:ext>
            </p:extLst>
          </p:nvPr>
        </p:nvGraphicFramePr>
        <p:xfrm>
          <a:off x="3635896" y="908720"/>
          <a:ext cx="3416300" cy="153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7" name="文書" r:id="rId16" imgW="4047480" imgH="2398320" progId="Word.Document.8">
                  <p:embed/>
                </p:oleObj>
              </mc:Choice>
              <mc:Fallback>
                <p:oleObj name="文書" r:id="rId16" imgW="4047480" imgH="23983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908720"/>
                        <a:ext cx="3416300" cy="153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1403648" y="932383"/>
            <a:ext cx="1416050" cy="1298575"/>
            <a:chOff x="4146550" y="282575"/>
            <a:chExt cx="1416050" cy="1298575"/>
          </a:xfrm>
        </p:grpSpPr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4405313" y="114300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146550" y="282575"/>
              <a:ext cx="1416050" cy="1298575"/>
              <a:chOff x="4146550" y="282575"/>
              <a:chExt cx="1416050" cy="1298575"/>
            </a:xfrm>
          </p:grpSpPr>
          <p:sp>
            <p:nvSpPr>
              <p:cNvPr id="39" name="Line 31"/>
              <p:cNvSpPr>
                <a:spLocks noChangeShapeType="1"/>
              </p:cNvSpPr>
              <p:nvPr/>
            </p:nvSpPr>
            <p:spPr bwMode="auto">
              <a:xfrm flipV="1">
                <a:off x="4495800" y="304800"/>
                <a:ext cx="0" cy="914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32"/>
              <p:cNvSpPr>
                <a:spLocks noChangeShapeType="1"/>
              </p:cNvSpPr>
              <p:nvPr/>
            </p:nvSpPr>
            <p:spPr bwMode="auto">
              <a:xfrm>
                <a:off x="4495800" y="1219200"/>
                <a:ext cx="1066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1" name="Object 3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7890156"/>
                  </p:ext>
                </p:extLst>
              </p:nvPr>
            </p:nvGraphicFramePr>
            <p:xfrm>
              <a:off x="5318125" y="1306513"/>
              <a:ext cx="244475" cy="2746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88" name="数式" r:id="rId18" imgW="126720" imgH="139680" progId="Equation.3">
                      <p:embed/>
                    </p:oleObj>
                  </mc:Choice>
                  <mc:Fallback>
                    <p:oleObj name="数式" r:id="rId18" imgW="12672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18125" y="1306513"/>
                            <a:ext cx="244475" cy="2746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" name="Object 3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25865487"/>
                  </p:ext>
                </p:extLst>
              </p:nvPr>
            </p:nvGraphicFramePr>
            <p:xfrm>
              <a:off x="4146550" y="282575"/>
              <a:ext cx="273050" cy="320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89" name="数式" r:id="rId20" imgW="139680" imgH="164880" progId="Equation.3">
                      <p:embed/>
                    </p:oleObj>
                  </mc:Choice>
                  <mc:Fallback>
                    <p:oleObj name="数式" r:id="rId20" imgW="13968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46550" y="282575"/>
                            <a:ext cx="273050" cy="3206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3" name="Oval 37"/>
              <p:cNvSpPr>
                <a:spLocks noChangeArrowheads="1"/>
              </p:cNvSpPr>
              <p:nvPr/>
            </p:nvSpPr>
            <p:spPr bwMode="auto">
              <a:xfrm>
                <a:off x="4467225" y="1193800"/>
                <a:ext cx="39688" cy="3968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4" name="Object 3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16543141"/>
                  </p:ext>
                </p:extLst>
              </p:nvPr>
            </p:nvGraphicFramePr>
            <p:xfrm>
              <a:off x="4175125" y="1143000"/>
              <a:ext cx="244475" cy="246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90" name="数式" r:id="rId22" imgW="126720" imgH="126720" progId="Equation.3">
                      <p:embed/>
                    </p:oleObj>
                  </mc:Choice>
                  <mc:Fallback>
                    <p:oleObj name="数式" r:id="rId22" imgW="126720" imgH="12672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75125" y="1143000"/>
                            <a:ext cx="244475" cy="2460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4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151856"/>
              </p:ext>
            </p:extLst>
          </p:nvPr>
        </p:nvGraphicFramePr>
        <p:xfrm>
          <a:off x="6762705" y="5743668"/>
          <a:ext cx="19812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1" name="ﾋﾞｯﾄﾏｯﾌﾟ ｲﾒｰｼﾞ" r:id="rId24" imgW="3409606" imgH="914384" progId="Paint.Picture">
                  <p:embed/>
                </p:oleObj>
              </mc:Choice>
              <mc:Fallback>
                <p:oleObj name="ﾋﾞｯﾄﾏｯﾌﾟ ｲﾒｰｼﾞ" r:id="rId24" imgW="3409606" imgH="91438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05" y="5743668"/>
                        <a:ext cx="19812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1853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Family of Point Group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988840"/>
                <a:ext cx="8507288" cy="4392487"/>
              </a:xfrm>
            </p:spPr>
            <p:txBody>
              <a:bodyPr/>
              <a:lstStyle/>
              <a:p>
                <a:r>
                  <a:rPr lang="en-US" sz="2400" dirty="0"/>
                  <a:t>G that does not contain rotation </a:t>
                </a:r>
              </a:p>
              <a:p>
                <a:r>
                  <a:rPr lang="en-US" sz="2400" dirty="0"/>
                  <a:t>G that has a principle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-fold axis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𝐶</m:t>
                    </m:r>
                    <m:r>
                      <a:rPr lang="en-US" sz="2400" i="1" baseline="-25000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baseline="-25000" dirty="0"/>
              </a:p>
              <a:p>
                <a:r>
                  <a:rPr lang="en-US" sz="2400" dirty="0"/>
                  <a:t>Mirror with                   Mirror</a:t>
                </a:r>
              </a:p>
              <a:p>
                <a:r>
                  <a:rPr lang="en-US" sz="2400" dirty="0"/>
                  <a:t>  </a:t>
                </a:r>
              </a:p>
              <a:p>
                <a:r>
                  <a:rPr lang="en-US" sz="2400" i="1" dirty="0" err="1"/>
                  <a:t>D</a:t>
                </a:r>
                <a:r>
                  <a:rPr lang="en-US" sz="2400" i="1" baseline="-25000" dirty="0" err="1"/>
                  <a:t>n</a:t>
                </a:r>
                <a:r>
                  <a:rPr lang="en-US" sz="2400" dirty="0"/>
                  <a:t> with </a:t>
                </a:r>
                <a:endParaRPr lang="en-US" sz="2400" baseline="-25000" dirty="0"/>
              </a:p>
              <a:p>
                <a:r>
                  <a:rPr lang="en-US" sz="2400" dirty="0"/>
                  <a:t>Symmetry of regular polyhedron</a:t>
                </a:r>
              </a:p>
              <a:p>
                <a:r>
                  <a:rPr lang="en-US" sz="2300" dirty="0"/>
                  <a:t>N-fold </a:t>
                </a:r>
                <a:r>
                  <a:rPr lang="en-US" sz="2300" b="1" i="1" dirty="0"/>
                  <a:t>Reflection</a:t>
                </a:r>
                <a:r>
                  <a:rPr lang="en-US" sz="2300" dirty="0"/>
                  <a:t> symmetry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988840"/>
                <a:ext cx="8507288" cy="4392487"/>
              </a:xfrm>
              <a:blipFill rotWithShape="1">
                <a:blip r:embed="rId12"/>
                <a:stretch>
                  <a:fillRect l="-1074" t="-12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1955291" y="764704"/>
            <a:ext cx="4648200" cy="1143000"/>
            <a:chOff x="1979712" y="896144"/>
            <a:chExt cx="4648200" cy="1143000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8482912"/>
                </p:ext>
              </p:extLst>
            </p:nvPr>
          </p:nvGraphicFramePr>
          <p:xfrm>
            <a:off x="5332512" y="896144"/>
            <a:ext cx="1295400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91" name="ビットマップ イメージ" r:id="rId13" imgW="1295238" imgH="1142857" progId="PBrush">
                    <p:embed/>
                  </p:oleObj>
                </mc:Choice>
                <mc:Fallback>
                  <p:oleObj name="ビットマップ イメージ" r:id="rId13" imgW="1295238" imgH="1142857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2512" y="896144"/>
                          <a:ext cx="1295400" cy="1143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4373112"/>
                </p:ext>
              </p:extLst>
            </p:nvPr>
          </p:nvGraphicFramePr>
          <p:xfrm>
            <a:off x="3579912" y="1124744"/>
            <a:ext cx="1409700" cy="81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92" name="ビットマップ イメージ" r:id="rId15" imgW="1409897" imgH="819048" progId="PBrush">
                    <p:embed/>
                  </p:oleObj>
                </mc:Choice>
                <mc:Fallback>
                  <p:oleObj name="ビットマップ イメージ" r:id="rId15" imgW="1409897" imgH="819048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9912" y="1124744"/>
                          <a:ext cx="1409700" cy="819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5826150"/>
                </p:ext>
              </p:extLst>
            </p:nvPr>
          </p:nvGraphicFramePr>
          <p:xfrm>
            <a:off x="1979712" y="1124744"/>
            <a:ext cx="131445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93" name="ビットマップ イメージ" r:id="rId17" imgW="1314286" imgH="838095" progId="PBrush">
                    <p:embed/>
                  </p:oleObj>
                </mc:Choice>
                <mc:Fallback>
                  <p:oleObj name="ビットマップ イメージ" r:id="rId17" imgW="1314286" imgH="838095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9712" y="1124744"/>
                          <a:ext cx="1314450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490630"/>
              </p:ext>
            </p:extLst>
          </p:nvPr>
        </p:nvGraphicFramePr>
        <p:xfrm>
          <a:off x="2436912" y="1658144"/>
          <a:ext cx="4699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4" name="数式" r:id="rId19" imgW="241300" imgH="228600" progId="Equation.3">
                  <p:embed/>
                </p:oleObj>
              </mc:Choice>
              <mc:Fallback>
                <p:oleObj name="数式" r:id="rId19" imgW="241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912" y="1658144"/>
                        <a:ext cx="46990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131829"/>
              </p:ext>
            </p:extLst>
          </p:nvPr>
        </p:nvGraphicFramePr>
        <p:xfrm>
          <a:off x="1713012" y="896144"/>
          <a:ext cx="6477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5" name="数式" r:id="rId21" imgW="330057" imgH="215806" progId="Equation.3">
                  <p:embed/>
                </p:oleObj>
              </mc:Choice>
              <mc:Fallback>
                <p:oleObj name="数式" r:id="rId21" imgW="330057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3012" y="896144"/>
                        <a:ext cx="64770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575860"/>
              </p:ext>
            </p:extLst>
          </p:nvPr>
        </p:nvGraphicFramePr>
        <p:xfrm>
          <a:off x="4646712" y="1658144"/>
          <a:ext cx="4699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6" name="数式" r:id="rId23" imgW="241300" imgH="228600" progId="Equation.3">
                  <p:embed/>
                </p:oleObj>
              </mc:Choice>
              <mc:Fallback>
                <p:oleObj name="数式" r:id="rId23" imgW="241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712" y="1658144"/>
                        <a:ext cx="46990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448450"/>
              </p:ext>
            </p:extLst>
          </p:nvPr>
        </p:nvGraphicFramePr>
        <p:xfrm>
          <a:off x="3351312" y="819944"/>
          <a:ext cx="6191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7" name="数式" r:id="rId25" imgW="317362" imgH="228501" progId="Equation.3">
                  <p:embed/>
                </p:oleObj>
              </mc:Choice>
              <mc:Fallback>
                <p:oleObj name="数式" r:id="rId25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312" y="819944"/>
                        <a:ext cx="61912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75871"/>
              </p:ext>
            </p:extLst>
          </p:nvPr>
        </p:nvGraphicFramePr>
        <p:xfrm>
          <a:off x="5027712" y="834232"/>
          <a:ext cx="6191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8" name="数式" r:id="rId27" imgW="317087" imgH="215619" progId="Equation.3">
                  <p:embed/>
                </p:oleObj>
              </mc:Choice>
              <mc:Fallback>
                <p:oleObj name="数式" r:id="rId27" imgW="317087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712" y="834232"/>
                        <a:ext cx="61912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586655"/>
              </p:ext>
            </p:extLst>
          </p:nvPr>
        </p:nvGraphicFramePr>
        <p:xfrm>
          <a:off x="6386612" y="1208882"/>
          <a:ext cx="34607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9" name="数式" r:id="rId29" imgW="177646" imgH="228402" progId="Equation.3">
                  <p:embed/>
                </p:oleObj>
              </mc:Choice>
              <mc:Fallback>
                <p:oleObj name="数式" r:id="rId29" imgW="177646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612" y="1208882"/>
                        <a:ext cx="346075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6" y="2132857"/>
            <a:ext cx="3752850" cy="2533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52936"/>
            <a:ext cx="5034915" cy="2876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72408"/>
            <a:ext cx="101727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391" y="3284984"/>
            <a:ext cx="1228725" cy="2190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17032"/>
            <a:ext cx="2004060" cy="25527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362" y="3386708"/>
            <a:ext cx="2676525" cy="98869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060951" y="5003226"/>
            <a:ext cx="727075" cy="1200944"/>
            <a:chOff x="3505200" y="4818856"/>
            <a:chExt cx="727075" cy="1200944"/>
          </a:xfrm>
        </p:grpSpPr>
        <p:sp>
          <p:nvSpPr>
            <p:cNvPr id="30" name="Text Box 49"/>
            <p:cNvSpPr txBox="1">
              <a:spLocks noChangeArrowheads="1"/>
            </p:cNvSpPr>
            <p:nvPr/>
          </p:nvSpPr>
          <p:spPr bwMode="auto">
            <a:xfrm>
              <a:off x="3505200" y="5089525"/>
              <a:ext cx="6858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ja-JP" altLang="en-US" sz="4000" dirty="0"/>
                <a:t>Ｓ</a:t>
              </a:r>
            </a:p>
          </p:txBody>
        </p:sp>
        <p:sp>
          <p:nvSpPr>
            <p:cNvPr id="31" name="Line 50"/>
            <p:cNvSpPr>
              <a:spLocks noChangeShapeType="1"/>
            </p:cNvSpPr>
            <p:nvPr/>
          </p:nvSpPr>
          <p:spPr bwMode="auto">
            <a:xfrm flipV="1">
              <a:off x="3762375" y="5029200"/>
              <a:ext cx="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2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5294718"/>
                </p:ext>
              </p:extLst>
            </p:nvPr>
          </p:nvGraphicFramePr>
          <p:xfrm>
            <a:off x="3886200" y="4818856"/>
            <a:ext cx="346075" cy="420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00" name="数式" r:id="rId37" imgW="177480" imgH="215640" progId="Equation.3">
                    <p:embed/>
                  </p:oleObj>
                </mc:Choice>
                <mc:Fallback>
                  <p:oleObj name="数式" r:id="rId37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6200" y="4818856"/>
                          <a:ext cx="346075" cy="420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/>
          <p:cNvGrpSpPr/>
          <p:nvPr/>
        </p:nvGrpSpPr>
        <p:grpSpPr>
          <a:xfrm>
            <a:off x="4572000" y="4809728"/>
            <a:ext cx="1608138" cy="1615206"/>
            <a:chOff x="4114800" y="4941168"/>
            <a:chExt cx="1608138" cy="1615206"/>
          </a:xfrm>
        </p:grpSpPr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8084195"/>
                </p:ext>
              </p:extLst>
            </p:nvPr>
          </p:nvGraphicFramePr>
          <p:xfrm>
            <a:off x="4114800" y="5168032"/>
            <a:ext cx="1608138" cy="1357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01" name="Picture" r:id="rId39" imgW="2054352" imgH="1828800" progId="Word.Picture.8">
                    <p:embed/>
                  </p:oleObj>
                </mc:Choice>
                <mc:Fallback>
                  <p:oleObj name="Picture" r:id="rId39" imgW="2054352" imgH="1828800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4800" y="5168032"/>
                          <a:ext cx="1608138" cy="1357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6959108"/>
                </p:ext>
              </p:extLst>
            </p:nvPr>
          </p:nvGraphicFramePr>
          <p:xfrm>
            <a:off x="5051073" y="6129337"/>
            <a:ext cx="374650" cy="427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02" name="数式" r:id="rId41" imgW="190500" imgH="228600" progId="Equation.3">
                    <p:embed/>
                  </p:oleObj>
                </mc:Choice>
                <mc:Fallback>
                  <p:oleObj name="数式" r:id="rId41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1073" y="6129337"/>
                          <a:ext cx="374650" cy="427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0965835"/>
                </p:ext>
              </p:extLst>
            </p:nvPr>
          </p:nvGraphicFramePr>
          <p:xfrm>
            <a:off x="4497388" y="4941168"/>
            <a:ext cx="374650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03" name="数式" r:id="rId43" imgW="190500" imgH="228600" progId="Equation.3">
                    <p:embed/>
                  </p:oleObj>
                </mc:Choice>
                <mc:Fallback>
                  <p:oleObj name="数式" r:id="rId43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7388" y="4941168"/>
                          <a:ext cx="374650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5893729" y="5027761"/>
            <a:ext cx="1600200" cy="1425575"/>
            <a:chOff x="5780253" y="4959689"/>
            <a:chExt cx="1600200" cy="1425575"/>
          </a:xfrm>
        </p:grpSpPr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598544"/>
                </p:ext>
              </p:extLst>
            </p:nvPr>
          </p:nvGraphicFramePr>
          <p:xfrm>
            <a:off x="5780253" y="4959689"/>
            <a:ext cx="1600200" cy="1425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04" name="図" r:id="rId45" imgW="2054352" imgH="1828800" progId="Word.Picture.8">
                    <p:embed/>
                  </p:oleObj>
                </mc:Choice>
                <mc:Fallback>
                  <p:oleObj name="図" r:id="rId45" imgW="2054352" imgH="1828800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0253" y="4959689"/>
                          <a:ext cx="1600200" cy="1425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3423790"/>
                </p:ext>
              </p:extLst>
            </p:nvPr>
          </p:nvGraphicFramePr>
          <p:xfrm>
            <a:off x="5943600" y="4997549"/>
            <a:ext cx="373063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05" name="数式" r:id="rId47" imgW="190500" imgH="228600" progId="Equation.3">
                    <p:embed/>
                  </p:oleObj>
                </mc:Choice>
                <mc:Fallback>
                  <p:oleObj name="数式" r:id="rId47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600" y="4997549"/>
                          <a:ext cx="373063" cy="447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3055182"/>
                </p:ext>
              </p:extLst>
            </p:nvPr>
          </p:nvGraphicFramePr>
          <p:xfrm>
            <a:off x="6781800" y="5661025"/>
            <a:ext cx="373063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06" name="数式" r:id="rId48" imgW="190500" imgH="228600" progId="Equation.3">
                    <p:embed/>
                  </p:oleObj>
                </mc:Choice>
                <mc:Fallback>
                  <p:oleObj name="数式" r:id="rId48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1800" y="5661025"/>
                          <a:ext cx="373063" cy="449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7380312" y="4797152"/>
            <a:ext cx="1600200" cy="1676400"/>
            <a:chOff x="7239000" y="4724400"/>
            <a:chExt cx="1600200" cy="1676400"/>
          </a:xfrm>
        </p:grpSpPr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1308823"/>
                </p:ext>
              </p:extLst>
            </p:nvPr>
          </p:nvGraphicFramePr>
          <p:xfrm>
            <a:off x="7239000" y="4933950"/>
            <a:ext cx="1306513" cy="1306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07" name="図" r:id="rId50" imgW="2054352" imgH="1828800" progId="Word.Picture.8">
                    <p:embed/>
                  </p:oleObj>
                </mc:Choice>
                <mc:Fallback>
                  <p:oleObj name="図" r:id="rId50" imgW="2054352" imgH="1828800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4933950"/>
                          <a:ext cx="1306513" cy="1306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6398580"/>
                </p:ext>
              </p:extLst>
            </p:nvPr>
          </p:nvGraphicFramePr>
          <p:xfrm>
            <a:off x="7488238" y="4724400"/>
            <a:ext cx="304800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08" name="数式" r:id="rId52" imgW="190500" imgH="228600" progId="Equation.3">
                    <p:embed/>
                  </p:oleObj>
                </mc:Choice>
                <mc:Fallback>
                  <p:oleObj name="数式" r:id="rId52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8238" y="4724400"/>
                          <a:ext cx="304800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123466"/>
                </p:ext>
              </p:extLst>
            </p:nvPr>
          </p:nvGraphicFramePr>
          <p:xfrm>
            <a:off x="7912100" y="5989638"/>
            <a:ext cx="322263" cy="41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09" name="数式" r:id="rId53" imgW="203112" imgH="228501" progId="Equation.3">
                    <p:embed/>
                  </p:oleObj>
                </mc:Choice>
                <mc:Fallback>
                  <p:oleObj name="数式" r:id="rId53" imgW="203112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12100" y="5989638"/>
                          <a:ext cx="322263" cy="411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6774646"/>
                </p:ext>
              </p:extLst>
            </p:nvPr>
          </p:nvGraphicFramePr>
          <p:xfrm>
            <a:off x="7239000" y="5842000"/>
            <a:ext cx="304800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10" name="数式" r:id="rId55" imgW="190500" imgH="228600" progId="Equation.3">
                    <p:embed/>
                  </p:oleObj>
                </mc:Choice>
                <mc:Fallback>
                  <p:oleObj name="数式" r:id="rId55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5842000"/>
                          <a:ext cx="304800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7360489"/>
                </p:ext>
              </p:extLst>
            </p:nvPr>
          </p:nvGraphicFramePr>
          <p:xfrm>
            <a:off x="8534400" y="5842000"/>
            <a:ext cx="304800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11" name="数式" r:id="rId56" imgW="190500" imgH="228600" progId="Equation.3">
                    <p:embed/>
                  </p:oleObj>
                </mc:Choice>
                <mc:Fallback>
                  <p:oleObj name="数式" r:id="rId56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34400" y="5842000"/>
                          <a:ext cx="304800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0" name="Picture 4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214416"/>
            <a:ext cx="1481891" cy="22269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295" y="4581128"/>
            <a:ext cx="2259330" cy="2286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5" y="5603698"/>
            <a:ext cx="276796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4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Atomic site Character </a:t>
            </a:r>
            <a:r>
              <a:rPr lang="el-GR"/>
              <a:t>χ</a:t>
            </a:r>
            <a:r>
              <a:rPr lang="en-US" baseline="-25000"/>
              <a:t>a,s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3" y="1700808"/>
                <a:ext cx="8977783" cy="4636369"/>
              </a:xfrm>
            </p:spPr>
            <p:txBody>
              <a:bodyPr/>
              <a:lstStyle/>
              <a:p>
                <a:r>
                  <a:rPr lang="en-US" sz="2400" dirty="0"/>
                  <a:t>Molecular orbital (</a:t>
                </a:r>
                <a:r>
                  <a:rPr lang="en-US" sz="2400" dirty="0" err="1"/>
                  <a:t>eigenfunctions</a:t>
                </a:r>
                <a:r>
                  <a:rPr lang="en-US" sz="2400" dirty="0"/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 </a:t>
                </a:r>
                <a:r>
                  <a:rPr lang="en-US" sz="2400" dirty="0" err="1">
                    <a:sym typeface="Wingdings" pitchFamily="2" charset="2"/>
                  </a:rPr>
                  <a:t>Irred.Rep</a:t>
                </a:r>
                <a:r>
                  <a:rPr lang="en-US" sz="2400" dirty="0">
                    <a:sym typeface="Wingdings" pitchFamily="2" charset="2"/>
                  </a:rPr>
                  <a:t> (Ir. Rep)</a:t>
                </a:r>
              </a:p>
              <a:p>
                <a:r>
                  <a:rPr lang="en-US" sz="2400" dirty="0">
                    <a:sym typeface="Wingdings" pitchFamily="2" charset="2"/>
                  </a:rPr>
                  <a:t>How many MO`s in a Ir. Rep. ?</a:t>
                </a:r>
              </a:p>
              <a:p>
                <a:pPr lvl="1"/>
                <a:r>
                  <a:rPr lang="en-US" sz="2000" dirty="0"/>
                  <a:t>Number of MO can be obtained by </a:t>
                </a:r>
                <a:r>
                  <a:rPr lang="el-GR" sz="2000" dirty="0"/>
                  <a:t>χ</a:t>
                </a:r>
                <a:r>
                  <a:rPr lang="en-US" sz="2000" baseline="-25000" dirty="0"/>
                  <a:t>as</a:t>
                </a:r>
                <a:r>
                  <a:rPr lang="en-US" sz="2000" dirty="0"/>
                  <a:t> </a:t>
                </a:r>
              </a:p>
              <a:p>
                <a:r>
                  <a:rPr lang="en-US" sz="2400" dirty="0"/>
                  <a:t>Definition </a:t>
                </a:r>
                <a:r>
                  <a:rPr lang="el-GR" sz="2400" dirty="0"/>
                  <a:t>χ</a:t>
                </a:r>
                <a:r>
                  <a:rPr lang="en-US" sz="2400" baseline="-25000" dirty="0"/>
                  <a:t>as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  <a:sym typeface="Wingdings" pitchFamily="2" charset="2"/>
                      </a:rPr>
                      <m:t>↔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  number of Invariant atoms for a given rotation</a:t>
                </a:r>
              </a:p>
              <a:p>
                <a:pPr lvl="1"/>
                <a:r>
                  <a:rPr lang="en-US" sz="2000" dirty="0">
                    <a:sym typeface="Wingdings" pitchFamily="2" charset="2"/>
                  </a:rPr>
                  <a:t>s orbital : </a:t>
                </a:r>
                <a:r>
                  <a:rPr lang="el-GR" sz="2000" dirty="0"/>
                  <a:t>χ</a:t>
                </a:r>
                <a:r>
                  <a:rPr lang="en-US" sz="2000" baseline="-25000" dirty="0"/>
                  <a:t>as</a:t>
                </a:r>
              </a:p>
              <a:p>
                <a:pPr lvl="1"/>
                <a:r>
                  <a:rPr lang="en-US" sz="2000" dirty="0"/>
                  <a:t>p orbitals : </a:t>
                </a:r>
              </a:p>
              <a:p>
                <a:pPr lvl="1"/>
                <a:r>
                  <a:rPr lang="el-GR" sz="2000" dirty="0"/>
                  <a:t>χ</a:t>
                </a:r>
                <a:r>
                  <a:rPr lang="en-US" sz="2000" baseline="-25000" dirty="0"/>
                  <a:t>as  </a:t>
                </a:r>
                <a:r>
                  <a:rPr lang="en-US" sz="2000" dirty="0"/>
                  <a:t>or                                    are reducible rep.</a:t>
                </a:r>
              </a:p>
              <a:p>
                <a:pPr lvl="1"/>
                <a:r>
                  <a:rPr lang="en-US" sz="2000" dirty="0"/>
                  <a:t>Decomposed into </a:t>
                </a:r>
                <a:r>
                  <a:rPr lang="el-GR" sz="2000" dirty="0"/>
                  <a:t>χ</a:t>
                </a:r>
                <a:r>
                  <a:rPr lang="en-US" sz="2000" dirty="0"/>
                  <a:t> Ir. Rep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  <a:sym typeface="Wingdings" pitchFamily="2" charset="2"/>
                      </a:rPr>
                      <m:t>⇒</m:t>
                    </m:r>
                  </m:oMath>
                </a14:m>
                <a:r>
                  <a:rPr lang="en-US" sz="2000" dirty="0">
                    <a:sym typeface="Wingdings" pitchFamily="2" charset="2"/>
                  </a:rPr>
                  <a:t> See Example in next page</a:t>
                </a:r>
              </a:p>
              <a:p>
                <a:r>
                  <a:rPr lang="en-US" sz="2400" dirty="0">
                    <a:sym typeface="Wingdings" pitchFamily="2" charset="2"/>
                  </a:rPr>
                  <a:t>Why </a:t>
                </a:r>
                <a:r>
                  <a:rPr lang="el-GR" sz="2400" dirty="0"/>
                  <a:t>χ</a:t>
                </a:r>
                <a:r>
                  <a:rPr lang="en-US" sz="2400" baseline="-25000" dirty="0"/>
                  <a:t>as  </a:t>
                </a:r>
                <a:r>
                  <a:rPr lang="en-US" sz="2400" dirty="0"/>
                  <a:t>gives number of MO`s ?</a:t>
                </a:r>
              </a:p>
              <a:p>
                <a:pPr lvl="1"/>
                <a:r>
                  <a:rPr lang="en-US" sz="2000" dirty="0"/>
                  <a:t>Number of atoms that remain at diagonal matrix element of Rep. Matrix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3" y="1700808"/>
                <a:ext cx="8977783" cy="4636369"/>
              </a:xfrm>
              <a:blipFill rotWithShape="1">
                <a:blip r:embed="rId4"/>
                <a:stretch>
                  <a:fillRect l="-1087" t="-118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08720"/>
            <a:ext cx="17049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172316"/>
            <a:ext cx="1640205" cy="255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816" y="3780478"/>
            <a:ext cx="1640205" cy="25527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3860981" y="3616807"/>
            <a:ext cx="432049" cy="1636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293029" y="348353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Irred</a:t>
            </a:r>
            <a:r>
              <a:rPr lang="en-US" dirty="0"/>
              <a:t>. Rep which belongs to {</a:t>
            </a:r>
            <a:r>
              <a:rPr lang="en-US" dirty="0" err="1"/>
              <a:t>x,y,z</a:t>
            </a: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52329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Symmetry of CH</a:t>
            </a:r>
            <a:r>
              <a:rPr lang="en-US" baseline="-25000"/>
              <a:t>4</a:t>
            </a:r>
            <a:r>
              <a:rPr lang="en-US"/>
              <a:t> MO`s</a:t>
            </a:r>
            <a:endParaRPr lang="en-US" baseline="30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4392489"/>
          </a:xfrm>
        </p:spPr>
        <p:txBody>
          <a:bodyPr/>
          <a:lstStyle/>
          <a:p>
            <a:r>
              <a:rPr lang="en-US" sz="2400" dirty="0"/>
              <a:t>CH</a:t>
            </a:r>
            <a:r>
              <a:rPr lang="en-US" sz="2400" baseline="-25000" dirty="0"/>
              <a:t>4 </a:t>
            </a:r>
            <a:r>
              <a:rPr lang="en-US" sz="2400" dirty="0"/>
              <a:t>atomic orbitals	 C : (1</a:t>
            </a:r>
            <a:r>
              <a:rPr lang="en-US" sz="2400" i="1" dirty="0"/>
              <a:t>S</a:t>
            </a:r>
            <a:r>
              <a:rPr lang="en-US" sz="2400" dirty="0"/>
              <a:t>, 2</a:t>
            </a:r>
            <a:r>
              <a:rPr lang="en-US" sz="2400" i="1" dirty="0"/>
              <a:t>S</a:t>
            </a:r>
            <a:r>
              <a:rPr lang="en-US" sz="2400" dirty="0"/>
              <a:t>, 2</a:t>
            </a:r>
            <a:r>
              <a:rPr lang="en-US" sz="2400" i="1" dirty="0"/>
              <a:t>P</a:t>
            </a:r>
            <a:r>
              <a:rPr lang="en-US" sz="2400" i="1" baseline="-25000" dirty="0"/>
              <a:t>x</a:t>
            </a:r>
            <a:r>
              <a:rPr lang="en-US" sz="2400" baseline="-25000" dirty="0"/>
              <a:t> </a:t>
            </a:r>
            <a:r>
              <a:rPr lang="en-US" sz="2400" dirty="0"/>
              <a:t>, 2</a:t>
            </a:r>
            <a:r>
              <a:rPr lang="en-US" sz="2400" i="1" dirty="0"/>
              <a:t>P</a:t>
            </a:r>
            <a:r>
              <a:rPr lang="en-US" sz="2400" i="1" baseline="-25000" dirty="0"/>
              <a:t>y</a:t>
            </a:r>
            <a:r>
              <a:rPr lang="en-US" sz="2400" dirty="0"/>
              <a:t>, 2</a:t>
            </a:r>
            <a:r>
              <a:rPr lang="en-US" sz="2400" i="1" dirty="0"/>
              <a:t>P</a:t>
            </a:r>
            <a:r>
              <a:rPr lang="en-US" sz="2400" i="1" baseline="-25000" dirty="0"/>
              <a:t>z</a:t>
            </a:r>
            <a:r>
              <a:rPr lang="en-US" sz="2400" dirty="0"/>
              <a:t>)   5</a:t>
            </a:r>
          </a:p>
          <a:p>
            <a:pPr marL="2743200" lvl="6" indent="0">
              <a:buNone/>
            </a:pPr>
            <a:r>
              <a:rPr lang="en-US" sz="2400" dirty="0">
                <a:latin typeface="Calibri" pitchFamily="34" charset="0"/>
              </a:rPr>
              <a:t> H: 1</a:t>
            </a:r>
            <a:r>
              <a:rPr lang="en-US" sz="2400" i="1" dirty="0">
                <a:latin typeface="Calibri" pitchFamily="34" charset="0"/>
              </a:rPr>
              <a:t>S  </a:t>
            </a:r>
            <a:r>
              <a:rPr lang="en-US" sz="2400" dirty="0">
                <a:latin typeface="Calibri" pitchFamily="34" charset="0"/>
              </a:rPr>
              <a:t>x 4                                 </a:t>
            </a:r>
            <a:r>
              <a:rPr lang="en-US" sz="2400" dirty="0">
                <a:latin typeface="Calibri" pitchFamily="34" charset="0"/>
                <a:sym typeface="Wingdings" pitchFamily="2" charset="2"/>
              </a:rPr>
              <a:t> 9 MO`s</a:t>
            </a:r>
            <a:endParaRPr lang="en-US" sz="2400" baseline="-25000" dirty="0">
              <a:latin typeface="Calibri" pitchFamily="34" charset="0"/>
            </a:endParaRPr>
          </a:p>
          <a:p>
            <a:r>
              <a:rPr lang="en-US" sz="2400" dirty="0"/>
              <a:t>Point Groups of CH</a:t>
            </a:r>
            <a:r>
              <a:rPr lang="en-US" sz="2400" baseline="-25000" dirty="0"/>
              <a:t>4</a:t>
            </a:r>
            <a:r>
              <a:rPr lang="en-US" sz="2400" dirty="0"/>
              <a:t> (Td)</a:t>
            </a:r>
          </a:p>
          <a:p>
            <a:pPr marL="457200" lvl="1" indent="0">
              <a:buNone/>
            </a:pPr>
            <a:r>
              <a:rPr lang="en-US" dirty="0"/>
              <a:t>Number of electron = 10, HOMO = 5</a:t>
            </a:r>
            <a:r>
              <a:rPr lang="en-US" baseline="30000" dirty="0"/>
              <a:t>th</a:t>
            </a:r>
            <a:r>
              <a:rPr lang="en-US" dirty="0"/>
              <a:t>  MO</a:t>
            </a:r>
          </a:p>
          <a:p>
            <a:pPr marL="457200" lvl="1" indent="0">
              <a:buNone/>
            </a:pP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538387"/>
              </p:ext>
            </p:extLst>
          </p:nvPr>
        </p:nvGraphicFramePr>
        <p:xfrm>
          <a:off x="683568" y="2996952"/>
          <a:ext cx="5181600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" name="Document" r:id="rId8" imgW="3133951" imgH="1420138" progId="Word.Document.8">
                  <p:embed/>
                </p:oleObj>
              </mc:Choice>
              <mc:Fallback>
                <p:oleObj name="Document" r:id="rId8" imgW="3133951" imgH="142013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996952"/>
                        <a:ext cx="5181600" cy="238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767637" y="836712"/>
            <a:ext cx="1328167" cy="1507232"/>
            <a:chOff x="7452320" y="760512"/>
            <a:chExt cx="1328167" cy="1507232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1800711"/>
                </p:ext>
              </p:extLst>
            </p:nvPr>
          </p:nvGraphicFramePr>
          <p:xfrm>
            <a:off x="7452320" y="1124744"/>
            <a:ext cx="1295400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7" name="ビットマップ イメージ" r:id="rId10" imgW="1295238" imgH="1142857" progId="PBrush">
                    <p:embed/>
                  </p:oleObj>
                </mc:Choice>
                <mc:Fallback>
                  <p:oleObj name="ビットマップ イメージ" r:id="rId10" imgW="1295238" imgH="1142857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2320" y="1124744"/>
                          <a:ext cx="1295400" cy="1143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5536333"/>
                </p:ext>
              </p:extLst>
            </p:nvPr>
          </p:nvGraphicFramePr>
          <p:xfrm>
            <a:off x="8011616" y="760512"/>
            <a:ext cx="619125" cy="420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8" name="数式" r:id="rId12" imgW="317087" imgH="215619" progId="Equation.3">
                    <p:embed/>
                  </p:oleObj>
                </mc:Choice>
                <mc:Fallback>
                  <p:oleObj name="数式" r:id="rId12" imgW="317087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11616" y="760512"/>
                          <a:ext cx="619125" cy="420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6175332"/>
                </p:ext>
              </p:extLst>
            </p:nvPr>
          </p:nvGraphicFramePr>
          <p:xfrm>
            <a:off x="8434412" y="1207170"/>
            <a:ext cx="346075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9" name="数式" r:id="rId14" imgW="177646" imgH="228402" progId="Equation.3">
                    <p:embed/>
                  </p:oleObj>
                </mc:Choice>
                <mc:Fallback>
                  <p:oleObj name="数式" r:id="rId14" imgW="177646" imgH="2284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34412" y="1207170"/>
                          <a:ext cx="346075" cy="449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Box 11"/>
          <p:cNvSpPr txBox="1"/>
          <p:nvPr/>
        </p:nvSpPr>
        <p:spPr>
          <a:xfrm>
            <a:off x="6012160" y="318335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χ</a:t>
            </a:r>
            <a:r>
              <a:rPr lang="en-US" sz="2400" b="1" baseline="-25000" dirty="0" err="1"/>
              <a:t>a,s</a:t>
            </a:r>
            <a:r>
              <a:rPr lang="en-US" sz="2400" b="1" baseline="-25000" dirty="0"/>
              <a:t> </a:t>
            </a:r>
            <a:r>
              <a:rPr lang="en-US" sz="2400" b="1" dirty="0"/>
              <a:t>of C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75165"/>
            <a:ext cx="1985010" cy="2552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375165"/>
            <a:ext cx="2080260" cy="255270"/>
          </a:xfrm>
          <a:prstGeom prst="rect">
            <a:avLst/>
          </a:prstGeom>
        </p:spPr>
      </p:pic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977789"/>
              </p:ext>
            </p:extLst>
          </p:nvPr>
        </p:nvGraphicFramePr>
        <p:xfrm>
          <a:off x="2591780" y="5933370"/>
          <a:ext cx="1260553" cy="382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" name="Equation" r:id="rId18" imgW="711000" imgH="215640" progId="Equation.3">
                  <p:embed/>
                </p:oleObj>
              </mc:Choice>
              <mc:Fallback>
                <p:oleObj name="Equation" r:id="rId18" imgW="7110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591780" y="5933370"/>
                        <a:ext cx="1260553" cy="3826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7073949" y="4337271"/>
            <a:ext cx="1800225" cy="1787525"/>
            <a:chOff x="4320" y="2928"/>
            <a:chExt cx="1134" cy="1126"/>
          </a:xfrm>
        </p:grpSpPr>
        <p:sp>
          <p:nvSpPr>
            <p:cNvPr id="24" name="AutoShape 24"/>
            <p:cNvSpPr>
              <a:spLocks noChangeArrowheads="1"/>
            </p:cNvSpPr>
            <p:nvPr/>
          </p:nvSpPr>
          <p:spPr bwMode="auto">
            <a:xfrm rot="5400000">
              <a:off x="4728" y="3336"/>
              <a:ext cx="624" cy="480"/>
            </a:xfrm>
            <a:prstGeom prst="parallelogram">
              <a:avLst>
                <a:gd name="adj" fmla="val 19789"/>
              </a:avLst>
            </a:prstGeom>
            <a:gradFill rotWithShape="0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4704" y="3360"/>
              <a:ext cx="576" cy="52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6" name="Oval 14"/>
            <p:cNvSpPr>
              <a:spLocks noChangeArrowheads="1"/>
            </p:cNvSpPr>
            <p:nvPr/>
          </p:nvSpPr>
          <p:spPr bwMode="auto">
            <a:xfrm>
              <a:off x="4629" y="3285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15"/>
            <p:cNvSpPr>
              <a:spLocks noChangeArrowheads="1"/>
            </p:cNvSpPr>
            <p:nvPr/>
          </p:nvSpPr>
          <p:spPr bwMode="auto">
            <a:xfrm>
              <a:off x="5202" y="3810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16"/>
            <p:cNvSpPr>
              <a:spLocks noChangeArrowheads="1"/>
            </p:cNvSpPr>
            <p:nvPr/>
          </p:nvSpPr>
          <p:spPr bwMode="auto">
            <a:xfrm>
              <a:off x="5310" y="3186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7"/>
            <p:cNvSpPr>
              <a:spLocks noChangeArrowheads="1"/>
            </p:cNvSpPr>
            <p:nvPr/>
          </p:nvSpPr>
          <p:spPr bwMode="auto">
            <a:xfrm>
              <a:off x="4725" y="3708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5040" y="31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 flipH="1">
              <a:off x="4560" y="388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2" name="Object 20"/>
            <p:cNvGraphicFramePr>
              <a:graphicFrameLocks noChangeAspect="1"/>
            </p:cNvGraphicFramePr>
            <p:nvPr/>
          </p:nvGraphicFramePr>
          <p:xfrm>
            <a:off x="4320" y="3792"/>
            <a:ext cx="217" cy="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1" name="数式" r:id="rId20" imgW="190440" imgH="228600" progId="Equation.3">
                    <p:embed/>
                  </p:oleObj>
                </mc:Choice>
                <mc:Fallback>
                  <p:oleObj name="数式" r:id="rId20" imgW="190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3792"/>
                          <a:ext cx="217" cy="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22"/>
            <p:cNvGraphicFramePr>
              <a:graphicFrameLocks noChangeAspect="1"/>
            </p:cNvGraphicFramePr>
            <p:nvPr/>
          </p:nvGraphicFramePr>
          <p:xfrm>
            <a:off x="4819" y="2928"/>
            <a:ext cx="461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2" name="数式" r:id="rId22" imgW="406080" imgH="215640" progId="Equation.3">
                    <p:embed/>
                  </p:oleObj>
                </mc:Choice>
                <mc:Fallback>
                  <p:oleObj name="数式" r:id="rId22" imgW="4060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9" y="2928"/>
                          <a:ext cx="461" cy="2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25"/>
            <p:cNvGraphicFramePr>
              <a:graphicFrameLocks noChangeAspect="1"/>
            </p:cNvGraphicFramePr>
            <p:nvPr/>
          </p:nvGraphicFramePr>
          <p:xfrm>
            <a:off x="4938" y="3456"/>
            <a:ext cx="229" cy="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3" name="数式" r:id="rId24" imgW="203040" imgH="228600" progId="Equation.3">
                    <p:embed/>
                  </p:oleObj>
                </mc:Choice>
                <mc:Fallback>
                  <p:oleObj name="数式" r:id="rId24" imgW="203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8" y="3456"/>
                          <a:ext cx="229" cy="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TextBox 34"/>
          <p:cNvSpPr txBox="1"/>
          <p:nvPr/>
        </p:nvSpPr>
        <p:spPr>
          <a:xfrm>
            <a:off x="5965713" y="461186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χ</a:t>
            </a:r>
            <a:r>
              <a:rPr lang="en-US" sz="2400" b="1" baseline="-25000" dirty="0" err="1"/>
              <a:t>a,s</a:t>
            </a:r>
            <a:r>
              <a:rPr lang="en-US" sz="2400" b="1" baseline="-25000" dirty="0"/>
              <a:t> </a:t>
            </a:r>
            <a:r>
              <a:rPr lang="en-US" sz="2400" b="1" dirty="0"/>
              <a:t>of H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783576"/>
            <a:ext cx="211455" cy="171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56" y="5714200"/>
            <a:ext cx="569595" cy="2209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15" y="5734046"/>
            <a:ext cx="240030" cy="22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411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RC = \pm  C&#10;\nonumber &#10;\end{equation}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\textbf{r} = (x, y, z)&#10;\nonumber &#10;\end{equation}&#10;\end{document}"/>
  <p:tag name="IGUANATEXSIZE" val="2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\Gamma_1\Gamma_2\Rightarrow\]&#10;&#10;&#10;&#10;\end{document}"/>
  <p:tag name="IGUANATEXSIZE" val="2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\langle \psi(\Gamma_A)\mid H \mid \psi(\Gamma_B)\rangle =0\]&#10;&#10;&#10;&#10;\end{document}"/>
  <p:tag name="IGUANATEXSIZE" val="2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\Gamma_A \not= \Gamma_B\]&#10;&#10;&#10;&#10;\end{document}"/>
  <p:tag name="IGUANATEXSIZE" val="2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\wp^a\equiv \frac{d_a}{g}\sum \limits_{R\in G}\chi^{(a)}(R)\rm{R}\]&#10;&#10;&#10;&#10;\end{document}"/>
  <p:tag name="IGUANATEXSIZE" val="2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\wp^{A_1}\phi(1)=\frac{1}{2}(1\cdot E+1\cdot \sigma)\phi(1)=\frac{\phi(1)+\phi(2)}{2}\]&#10;&#10;&#10;\end{document}"/>
  <p:tag name="IGUANATEXSIZE" val="2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\wp^{A_2}\phi(1)=\frac{1}{2}(1\cdot E-1\cdot \sigma)\phi(1)=\frac{\phi(1)-\phi(2)}{2}\]&#10;&#10;&#10;\end{document}"/>
  <p:tag name="IGUANATEXSIZE" val="2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\wp^a\equiv \sum\limits_{R\in G} D_{ij}^{(a)} (R)\rm{R}\]&#10;&#10;&#10;\end{document}"/>
  <p:tag name="IGUANATEXSIZE" val="2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X_1=x_1+x_2\]&#10;&#10;&#10;\end{document}"/>
  <p:tag name="IGUANATEXSIZE" val="2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X_1=x_1-x_2\]&#10;&#10;&#10;\end{document}"/>
  <p:tag name="IGUANATEXSIZE" val="2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\langle \psi_{\Gamma_1}\mid\psi_{\Gamma_2}\rangle=0\]&#10;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\textbf{R}_{\textbf{r}} \times \textbf{r}&#10;\nonumber &#10;\end{equation}&#10;\end{document}"/>
  <p:tag name="IGUANATEXSIZE" val="2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\Gamma\]&#10;&#10;&#10;&#10;\end{document}"/>
  <p:tag name="IGUANATEXSIZE" val="2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 \rm{CH_4}\]&#10;&#10;&#10;&#10;\end{document}"/>
  <p:tag name="IGUANATEXSIZE" val="2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 T_d\]&#10;&#10;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f = a x + b y + c z&#10;\nonumber &#10;\end{equation}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\textbf{R}f = Ax + By + Cz&#10;\nonumber &#10;\end{equation}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}&#10;\textbf{R} = &#10;\begin{pmatrix}&#10;*&amp; * &amp; * \\&#10;*&amp; * &amp; * \\&#10;*&amp; * &amp; * &#10;\nonumber&#10;\end{pmatrix}&#10;\end{eqnarray}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g = ax^2 + by^2 + cz^2 + dxy + eyz +fzx&#10;\nonumber &#10;\end{equation}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x^2 + y^2 + z^2 = r^2&#10;\nonumber &#10;\end{equation}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f = a x + by + cz + d &#10;\nonumber &#10;\end{equation}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\chi&#10;\nonumber &#10;\end{equation}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\chi&#10;\nonumber &#10;\end{equation}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\{ C_1 \dots C_n \}&#10;\nonumber &#10;\end{equation}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\chi = {\rm tr} (AB) = \sum_{i,j} A_{ij} B_{ji} = {\rm tr} (BA)&#10;\nonumber &#10;\end{equation}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{\rm tr} (U^{-1} A U) = {\rm tr} (A U U^{-1}) = {\rm tr} (A)&#10;\nonumber &#10;\end{equation}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}&#10;\begin{pmatrix}&#10;* &amp; 0 &amp; 0 &amp; 0 \\&#10;0 &amp; * &amp; * &amp; * \\&#10;0 &amp; * &amp; * &amp; * \\&#10;0 &amp; * &amp; * &amp; * &#10;\nonumber&#10;\end{pmatrix}&#10;\end{eqnarray}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}&#10;G = \sigma_h, \; R = \{ E, \sigma_h\} \; \Gamma = \{ A_1 , A_2 \} \nonumber &#10;\end{eqnarray}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}&#10;s, \; p_y , \; p_z \nonumber&#10;\end{eqnarray}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}&#10;p_x \nonumber&#10;\end{eqnarray}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}&#10;X_1 = x_1 + x_2 \nonumber \\&#10;X_2 = x_1 - x_2 \nonumber &#10;\end{eqnarray}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}&#10;C_1, C_\sigma, C_i \rightarrow G = \{E,R\}, R = \sigma, i \nonumber&#10;\end{eqnarray}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}&#10;C_2, C_3, \dots , C_{\infty} \rightarrow G = \{E, C_n^1 , C_n^2, \dots , C_n^{n-1} \}&#10;\nonumber &#10;\end{eqnarray}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}&#10;C_n \rightarrow \sigma_v,&#10;\nonumber &#10;\end{eqnarray}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\{ C_1 \dots C_n \}&#10;\nonumber &#10;\end{equation}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}&#10;\perp C_n \rightarrow \sigma_n&#10;\nonumber &#10;\end{eqnarray}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}&#10;C_n + n \cdot C_2 (\perp C_n)&#10;\nonumber &#10;\end{eqnarray}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}&#10;C_{nv}, C_{nh} &amp;=&amp; C_n \otimes C_{\sigma} \nonumber \\&#10;D_n &amp;=&amp; C_n \otimes C_2 \nonumber \\&#10;D_{nh}, D_{nd} &amp;=&amp; D_n \otimes C_{\sigma}&#10;\nonumber &#10;\end{eqnarray}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}&#10;\sigma_v \;\; {\rm or} \;\; \sigma_n&#10;\nonumber &#10;\end{eqnarray}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}&#10;T, T_h, T_d, O,O_h, I, I_h&#10;\nonumber &#10;\end{eqnarray}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}&#10;S_n , S_n &amp;=&amp; \sigma_h C_n \nonumber \\&#10;S_1 &amp;=&amp; C_i, S_3 = C_{3h} &#10;\nonumber &#10;\end{eqnarray}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\chi_{as} \otimes \chi (x,y,z)&#10;\nonumber&#10;\end{equation}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\chi_{as} \otimes \chi (x,y,z)&#10;\nonumber&#10;\end{equation}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\chi_{as} (H) = A_1 + T_2&#10;\nonumber&#10;\end{equation}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\chi_{as} (C) =2 A_1 + T_2&#10;\nonumber&#10;\end{equation}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}&#10;RC_1 = aC_1 + b C_2 \nonumber  \\&#10;RC_2 = c C_1 + d C_2 \nonumber  &#10;\end{eqnarray}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1s&#10;\nonumber&#10;\end{equation}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1s, 2s&#10;\nonumber&#10;\end{equation}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2p&#10;\nonumber&#10;\end{equation}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\langle \psi_f | \nabla | \psi_i \rangle \neq 0&#10;\nonumber&#10;\end{equation}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\langle \psi_f | \nabla | \psi_i \rangle \in  A_1&#10;\nonumber&#10;\end{equation}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H \in A_1 , \langle \psi(\Gamma_A) | H| \psi (\Gamma_B) \rangle= 0 \;\;\;\; \Gamma_A \neq \Gamma_B &#10;\nonumber&#10;\end{equation}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\langle \psi(\Gamma_A) | {\bf \mu}| \psi (\Gamma_B) \rangle \neq 0 \;\;\;\; \Gamma_A \neq \Gamma_B &#10;\nonumber&#10;\end{equation}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{\bf \mu} \in T_2 &#10;\nonumber&#10;\end{equation}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3 A_1 + 2 T_2&#10;\nonumber&#10;\end{equation}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\langle T_2 | T_2 | \psi_i \rangle \in  A_1&#10;\nonumber&#10;\end{equation}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RC_1 = C_2 , \;\; RC_2 = C_1&#10;\nonumber &#10;\end{equation}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\chi_{a,s} \times \chi (x,y,z)&#10;\nonumber&#10;\end{equation}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\chi (x,y,z)&#10;\nonumber&#10;\end{equation}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\chi_{a,s}\otimes\chi(x,y,z)\]&#10;&#10;&#10;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E: x^2-y^2,3z^2-r^2\]&#10;&#10;&#10;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T_2 : xy,yz,zx\]&#10;&#10;&#10;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\chi_{as}\]&#10;&#10;&#10;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\chi_{a,s}\otimes\chi(T_2) = A_1+E+T_1+3T_2\]&#10;&#10;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\chi_{VIB} = A_1+E+2T_2\]&#10;&#10;&#10;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 T_d\]&#10;&#10;&#10;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 \rm{CH_4}\]&#10;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}&#10;\textbf{R} = &#10;\begin{pmatrix}&#10;a &amp; b \\&#10;c &amp; d \nonumber&#10;\end{pmatrix}&#10;\end{eqnarray}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 T_d\]&#10;&#10;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 2T_2\]&#10;&#10;&#10;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  E+2T_2\]&#10;&#10;&#10;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A_1\Rightarrow A_{1g},A_{1u}\]&#10;&#10;&#10;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x,y,z \Rightarrow u,\]&#10;&#10;&#10;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xy,yz \Rightarrow g\]&#10;&#10;&#10;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\hbar \omega\]&#10;&#10;&#10;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\mu\]&#10;&#10;&#10;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\hbar \omega\]&#10;&#10;&#10;&#10;\end{document}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 \alpha\]&#10;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S =\{ C_1 \dots C_n \}&#10;\nonumber &#10;\end{equation}&#10;\end{document}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\hbar \omega\]&#10;&#10;&#10;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\pm\hbar \Delta\omega\]&#10;&#10;&#10;&#10;\end{document}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l\]&#10;&#10;&#10;&#10;\end{document}"/>
  <p:tag name="IGUANATEXSIZE" val="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(2l+1)\]&#10;&#10;&#10;&#10;\end{document}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(2l+1)^2\]&#10;&#10;&#10;&#10;\end{document}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E_l = \frac{\hbar^2}{2I} l(l+1)\]&#10;&#10;&#10;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 \rm{CH_4}\]&#10;&#10;&#10;&#10;\end{document}"/>
  <p:tag name="IGUANATEXSIZE" val="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 T_d\]&#10;&#10;&#10;&#10;\end{document}"/>
  <p:tag name="IGUANATEXSIZE" val="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Y_{LM} = (-1)^{\frac{(M+\mid M \mid)}{2}}\sqrt{\frac{(2L+1)(L-\mid M \mid)!}&#10;{2(L+\mid M \mid)!}} P_L^{\mid M \mid} (\cos\theta)\frac{e^{iM\varphi}}{\sqrt{2\pi}}\]&#10;&#10;&#10;&#10;\end{document}"/>
  <p:tag name="IGUANATEXSIZE" val="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\rm{tr} (U^{-1}AU)= \rm{tr}(AUU^{-1})=\rm{tr}(A)\]&#10;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R \textbf{C} = \textbf{R} \textbf{C}&#10;\nonumber &#10;\end{equation}&#10;\end{document}"/>
  <p:tag name="IGUANATEXSIZE" val="2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L_z = -i\hbar \frac{\partial}{\partial \varphi},L_z&#10; \phi_M = M \phi_M \Leftrightarrow \phi_M = e^{iM\varphi} \]&#10;&#10;&#10;&#10;\end{document}"/>
  <p:tag name="IGUANATEXSIZE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(M = -L...L)\]&#10;&#10;&#10;&#10;\end{document}"/>
  <p:tag name="IGUANATEXSIZE" val="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R_\theta \phi_M = e^{iM(\varphi+\theta)} = e^{iM\theta}\phi_M\]&#10;&#10;&#10;&#10;\end{document}"/>
  <p:tag name="IGUANATEXSIZE" val="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 \chi(R_\theta) = \sum\limits_{M=-L}^{L}e^{iM\theta}=&#10;\frac{\sin {\frac{2L+1}{2}\theta}}{\sin {\frac{\theta}{2}}}\]&#10;&#10;&#10;&#10;\end{document}"/>
  <p:tag name="IGUANATEXSIZE" val="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\theta=0, \chi (R_\theta)=2L+1\]&#10;&#10;&#10;&#10;\end{document}"/>
  <p:tag name="IGUANATEXSIZE" val="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\theta = \frac{\pi}{2}, \chi(R_\theta)=\sqrt{2}\sin{\frac{(2L+1)\pi}{4}}\]&#10;&#10;&#10;&#10;\end{document}"/>
  <p:tag name="IGUANATEXSIZE" val="2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 \sigma\]&#10;&#10;&#10;&#10;\end{document}"/>
  <p:tag name="IGUANATEXSIZE" val="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 \chi(\sigma)=1\]&#10;&#10;&#10;&#10;\end{document}"/>
  <p:tag name="IGUANATEXSIZE" val="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 M \Leftrightarrow -M\]&#10;&#10;&#10;&#10;\end{document}"/>
  <p:tag name="IGUANATEXSIZE" val="2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 \chi(I)=(-1)^{L}\]&#10;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R = R_x\: R_y \: R_z&#10;\nonumber &#10;\end{equation}&#10;\end{document}"/>
  <p:tag name="IGUANATEXSIZE" val="2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\theta \Rightarrow \pi -\theta\]&#10;&#10;&#10;&#10;\end{document}"/>
  <p:tag name="IGUANATEXSIZE" val="2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\varphi \Rightarrow \varphi +\pi\]&#10;&#10;&#10;&#10;\end{document}"/>
  <p:tag name="IGUANATEXSIZE" val="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 M = 0\]&#10;&#10;&#10;&#10;\end{document}"/>
  <p:tag name="IGUANATEXSIZE" val="2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\chi(R_\theta) = \sum\limits_{M=-L}^{L}e^{iM\theta}=&#10;\frac{\sin {\frac{2L+1}{2}\theta}}{\sin {\frac{\theta}{2}}}\]&#10;&#10;&#10;&#10;\end{document}"/>
  <p:tag name="IGUANATEXSIZE" val="2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 \rm{CH_4}\]&#10;&#10;&#10;&#10;\end{document}"/>
  <p:tag name="IGUANATEXSIZE" val="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 T_d\]&#10;&#10;&#10;&#10;\end{document}"/>
  <p:tag name="IGUANATEXSIZE" val="2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 \chi(I)=(-1)^{L}\]&#10;&#10;&#10;&#10;\end{document}"/>
  <p:tag name="IGUANATEXSIZE" val="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 \chi(\sigma)=1\]&#10;&#10;&#10;&#10;\end{document}"/>
  <p:tag name="IGUANATEXSIZE" val="2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\chi(L=2)=E+T_2\]&#10;&#10;&#10;&#10;\end{document}"/>
  <p:tag name="IGUANATEXSIZE" val="2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\chi(L=3)=A_1+T_1+T_2\]&#10;&#10;&#10;&#10;\end{document}"/>
  <p:tag name="IGUANATEXSIZE" val="2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Palatino Linotype"/>
        <a:ea typeface="굴림"/>
        <a:cs typeface=""/>
      </a:majorFont>
      <a:minorFont>
        <a:latin typeface="Palatino Linotype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  <a:ea typeface="palatino"/>
            <a:cs typeface="굴림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  <a:ea typeface="palatino"/>
            <a:cs typeface="굴림" pitchFamily="34" charset="-127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11076</TotalTime>
  <Words>1633</Words>
  <Application>Microsoft Office PowerPoint</Application>
  <PresentationFormat>画面に合わせる (4:3)</PresentationFormat>
  <Paragraphs>259</Paragraphs>
  <Slides>20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10</vt:i4>
      </vt:variant>
      <vt:variant>
        <vt:lpstr>スライド タイトル</vt:lpstr>
      </vt:variant>
      <vt:variant>
        <vt:i4>20</vt:i4>
      </vt:variant>
    </vt:vector>
  </HeadingPairs>
  <TitlesOfParts>
    <vt:vector size="38" baseType="lpstr">
      <vt:lpstr>Gulim</vt:lpstr>
      <vt:lpstr>Arial</vt:lpstr>
      <vt:lpstr>Arial Rounded MT Bold</vt:lpstr>
      <vt:lpstr>Calibri</vt:lpstr>
      <vt:lpstr>Cambria Math</vt:lpstr>
      <vt:lpstr>Palatino Linotype</vt:lpstr>
      <vt:lpstr>Wingdings</vt:lpstr>
      <vt:lpstr>Default Design</vt:lpstr>
      <vt:lpstr>Equation</vt:lpstr>
      <vt:lpstr>ｸﾘｯﾌﾟ</vt:lpstr>
      <vt:lpstr>図</vt:lpstr>
      <vt:lpstr>数式</vt:lpstr>
      <vt:lpstr>文書</vt:lpstr>
      <vt:lpstr>ﾋﾞｯﾄﾏｯﾌﾟ ｲﾒｰｼﾞ</vt:lpstr>
      <vt:lpstr>ビットマップ イメージ</vt:lpstr>
      <vt:lpstr>Picture</vt:lpstr>
      <vt:lpstr>Document</vt:lpstr>
      <vt:lpstr>Bitmap Image</vt:lpstr>
      <vt:lpstr>9. Group Theory</vt:lpstr>
      <vt:lpstr>Symmetry appeared in physics and chemistry</vt:lpstr>
      <vt:lpstr>Element of A Groups</vt:lpstr>
      <vt:lpstr>Example of Representation of Group</vt:lpstr>
      <vt:lpstr>Irreducible Representaion and Character</vt:lpstr>
      <vt:lpstr>How to use character table</vt:lpstr>
      <vt:lpstr>Family of Point Group</vt:lpstr>
      <vt:lpstr>Atomic site Character χa,s</vt:lpstr>
      <vt:lpstr>Symmetry of CH4 MO`s</vt:lpstr>
      <vt:lpstr>PowerPoint プレゼンテーション</vt:lpstr>
      <vt:lpstr>Optical Absorption and Emission </vt:lpstr>
      <vt:lpstr>Symmetry of Molecular Vibration </vt:lpstr>
      <vt:lpstr> Vibration of CH4 Molecule</vt:lpstr>
      <vt:lpstr>IR Active and Raman Active</vt:lpstr>
      <vt:lpstr>Rotation Motion of CH4 Molecule </vt:lpstr>
      <vt:lpstr>Decomposition of YLM</vt:lpstr>
      <vt:lpstr>Decomposition of YLM in Td</vt:lpstr>
      <vt:lpstr>Projection Operator</vt:lpstr>
      <vt:lpstr>Summary</vt:lpstr>
      <vt:lpstr>Problems</vt:lpstr>
    </vt:vector>
  </TitlesOfParts>
  <Company>CBNU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Ahmad R.T. Nugraha, Syahril Siregar, Riichiro Saito</dc:creator>
  <cp:lastModifiedBy>Riichiro Saito</cp:lastModifiedBy>
  <cp:revision>747</cp:revision>
  <cp:lastPrinted>2012-06-02T16:21:22Z</cp:lastPrinted>
  <dcterms:created xsi:type="dcterms:W3CDTF">2010-03-26T03:49:39Z</dcterms:created>
  <dcterms:modified xsi:type="dcterms:W3CDTF">2024-03-25T03:31:55Z</dcterms:modified>
</cp:coreProperties>
</file>