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458" r:id="rId4"/>
    <p:sldId id="258" r:id="rId5"/>
    <p:sldId id="456" r:id="rId6"/>
    <p:sldId id="457" r:id="rId7"/>
    <p:sldId id="459" r:id="rId8"/>
    <p:sldId id="429" r:id="rId9"/>
    <p:sldId id="463" r:id="rId10"/>
    <p:sldId id="464" r:id="rId11"/>
    <p:sldId id="462" r:id="rId12"/>
    <p:sldId id="460" r:id="rId13"/>
    <p:sldId id="461" r:id="rId14"/>
    <p:sldId id="466" r:id="rId15"/>
    <p:sldId id="478" r:id="rId16"/>
    <p:sldId id="465" r:id="rId17"/>
    <p:sldId id="469" r:id="rId18"/>
    <p:sldId id="470" r:id="rId19"/>
    <p:sldId id="476" r:id="rId20"/>
    <p:sldId id="477" r:id="rId21"/>
    <p:sldId id="475" r:id="rId2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91" d="100"/>
          <a:sy n="91" d="100"/>
        </p:scale>
        <p:origin x="678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D13D00-1A8A-4441-AD50-86EE9D7CD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8BCAC52-E575-43B4-A9D9-8DBC99FA40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51044CA-7235-4A4E-A2A5-0F7710CF3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DA17-EFB6-4273-A7EE-DD48954DAB63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257F9F-181C-4A6C-9DAA-0D906B18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2C0CE4-60B2-42FE-AE8F-297981B12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131F-625D-4B3D-9699-7BB43AA3DB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320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7C616E-6023-4740-8246-9821A9107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8B0D981-72DF-4AF8-99DF-E45D1B76A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6E32D3-90B9-4F64-B237-10073CBDC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DA17-EFB6-4273-A7EE-DD48954DAB63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09BE94-7D04-471D-B5D2-D7C2B2950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0DBD55-3911-4034-A172-321E9B11B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131F-625D-4B3D-9699-7BB43AA3DB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103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1040E61-CB3F-4F77-985F-BA26D7FFBE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CABB265-BFA6-4059-981F-83495BED0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4D7EA0-420D-4AF2-B9D3-9F0B35AD8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DA17-EFB6-4273-A7EE-DD48954DAB63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5F562B-330E-4425-9FEC-DBCB9B8A0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424144-E216-4A85-B011-87CB85679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131F-625D-4B3D-9699-7BB43AA3DB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7971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CFBCB4-CB2D-4E18-85C2-F32A0038A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172EF5F-AEB4-4DBA-AD4C-726D0B950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D43E413-79C5-4D1E-8A58-D2DE49B34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DA17-EFB6-4273-A7EE-DD48954DAB63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088548-984A-458D-B70E-244B41FF9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51AED2-5BD7-406F-B74E-83C6E2973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131F-625D-4B3D-9699-7BB43AA3DB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0275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6E3908-3304-44DB-8A5B-395081C22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30B3D99-CD81-42C5-BB22-FE1B36D05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754A10-A67B-43D1-8A1B-0E6A297FB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DA17-EFB6-4273-A7EE-DD48954DAB63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145B49-2597-49FB-8BDF-C180E72F8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5C240A-AC93-4EB3-90A4-05873973F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131F-625D-4B3D-9699-7BB43AA3DB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802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715FCA-F731-440F-A0CA-9AA383040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8F6CE4-DE0C-45AE-9BB6-1BB42F8944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99B2B22-54EB-4BD8-8BD9-A5F0B24308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2E6ADC3-1F73-4646-AC4F-5DE217B64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DA17-EFB6-4273-A7EE-DD48954DAB63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833EF78-9E4B-44BF-9B19-88E8299A5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137B542-6ABA-4040-A054-3CED98115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131F-625D-4B3D-9699-7BB43AA3DB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866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04F505-5144-422B-936D-FF6B1B0FC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A1A8218-8B0B-46DB-8D7A-329C4EEB5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E597BC0-8CB0-4D08-8A15-B75BFFA10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FD91A15-38C0-4C38-BE9F-D0F4C73891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19DF543-320E-4229-BD9F-EE9033955B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28235DA-4F78-469A-92D4-2F00827D3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DA17-EFB6-4273-A7EE-DD48954DAB63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7B566F0-070A-414C-9E87-84ED4996C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47FE9A6-B33F-40E7-98AF-62EB60D9A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131F-625D-4B3D-9699-7BB43AA3DB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699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3BF75D-252E-49C3-8171-7EBD5C62F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D836CA1-A0C1-44BF-8C7D-A66E2DB8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DA17-EFB6-4273-A7EE-DD48954DAB63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84CC74A-70EF-44A2-BB02-041B81D0B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9CD2AFC-70DD-4F54-8CEA-6A8223530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131F-625D-4B3D-9699-7BB43AA3DB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399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ED24139-1827-49CA-90C6-354686CFF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DA17-EFB6-4273-A7EE-DD48954DAB63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859F401-49A9-4CE1-8B3B-01134EDC0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3BAF2A-78E3-402E-A80F-F236B1123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131F-625D-4B3D-9699-7BB43AA3DB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47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91F8EC-87AD-4BC0-A918-753E91FDA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3A05FC5-7964-42ED-8D76-F0CA46C83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8973155-C74F-4D3D-9B23-675265A06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A87AF27-04D8-486E-8137-277EF832A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DA17-EFB6-4273-A7EE-DD48954DAB63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3238D0E-B3D2-4C2E-969D-CEEA7EF13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A7CD579-1530-4161-8EE2-3C09FE93A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131F-625D-4B3D-9699-7BB43AA3DB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21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DAFC8A-0245-4856-90E6-A4939AC0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F7AC35D-1EAF-45A3-848E-DF9325CA1F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64C922C-6F75-47A7-8657-67DC09A01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7B844E3-9CA4-4801-9E61-C31BE9563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DA17-EFB6-4273-A7EE-DD48954DAB63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954C2E4-E3A0-4513-8100-C57A8F749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B17B98F-EA1E-4894-ACD1-AA80BBB7C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131F-625D-4B3D-9699-7BB43AA3DB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67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4CCEFAB-6D30-4048-BB96-486C29B41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88527D7-EE66-419B-B622-1155E13A1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B73927-93AE-43EB-989F-2CE5174FB8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DDA17-EFB6-4273-A7EE-DD48954DAB63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7150E2-666C-4155-B783-CE3A4FB40A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FBF6BB-6579-415B-8352-FFEE9CB7C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E131F-625D-4B3D-9699-7BB43AA3DBD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2CB3A3C-AABC-4384-A0C6-86D22DA0F78B}"/>
              </a:ext>
            </a:extLst>
          </p:cNvPr>
          <p:cNvSpPr/>
          <p:nvPr userDrawn="1"/>
        </p:nvSpPr>
        <p:spPr>
          <a:xfrm>
            <a:off x="11131065" y="134292"/>
            <a:ext cx="989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6769312-3523-4256-B21C-F7B56CC634A2}" type="slidenum">
              <a:rPr kumimoji="1" lang="ja-JP" alt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r>
              <a:rPr kumimoji="1" lang="en-US" altLang="ja-JP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</a:t>
            </a:r>
            <a:endParaRPr lang="ja-JP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4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l.google.com/linux/direct/google-chrome-stable_current_amd64.deb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interactivephonon.materialscloud.io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9D19E752-DCAD-49F5-A0B5-44CB2819BB81}"/>
              </a:ext>
            </a:extLst>
          </p:cNvPr>
          <p:cNvGrpSpPr/>
          <p:nvPr/>
        </p:nvGrpSpPr>
        <p:grpSpPr>
          <a:xfrm>
            <a:off x="7709688" y="1321120"/>
            <a:ext cx="4309991" cy="5228612"/>
            <a:chOff x="5122901" y="2684885"/>
            <a:chExt cx="3626344" cy="4020716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286E0055-3C7D-4017-B5D1-06F75DFA7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2901" y="3446502"/>
              <a:ext cx="3259099" cy="3259099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7D834420-F86E-492B-A429-FD57334FF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1937" y="2684885"/>
              <a:ext cx="2677308" cy="1275510"/>
            </a:xfrm>
            <a:prstGeom prst="rect">
              <a:avLst/>
            </a:prstGeom>
          </p:spPr>
        </p:pic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6050B264-2541-41FE-B662-343DB8C58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773" y="-1319024"/>
            <a:ext cx="9144000" cy="2387600"/>
          </a:xfrm>
        </p:spPr>
        <p:txBody>
          <a:bodyPr/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Practice with PC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C91CED8-E160-4502-BDFF-CCD990BA2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7852" y="1538011"/>
            <a:ext cx="7595842" cy="3092960"/>
          </a:xfrm>
        </p:spPr>
        <p:txBody>
          <a:bodyPr>
            <a:normAutofit/>
          </a:bodyPr>
          <a:lstStyle/>
          <a:p>
            <a:r>
              <a:rPr lang="en-US" altLang="ja-JP" sz="3600" dirty="0" err="1">
                <a:latin typeface="Arial" panose="020B0604020202020204" pitchFamily="34" charset="0"/>
                <a:cs typeface="Arial" panose="020B0604020202020204" pitchFamily="34" charset="0"/>
              </a:rPr>
              <a:t>Riichiro</a:t>
            </a:r>
            <a:r>
              <a:rPr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  <a:t> Saito</a:t>
            </a:r>
          </a:p>
          <a:p>
            <a:r>
              <a:rPr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  <a:t>Department of Physics</a:t>
            </a:r>
          </a:p>
          <a:p>
            <a:r>
              <a:rPr kumimoji="1"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  <a:t>National Taiwan Norma University</a:t>
            </a:r>
          </a:p>
          <a:p>
            <a:r>
              <a:rPr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  <a:t>2024.3.11-5.9</a:t>
            </a:r>
            <a:endParaRPr kumimoji="1" lang="en-US" altLang="ja-JP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ja-JP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CA71F21-9CDB-499F-9F30-5CFD7C912B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99" y="4594229"/>
            <a:ext cx="2654356" cy="1858049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EA210A9-E076-495D-8624-33584BFCD4CB}"/>
              </a:ext>
            </a:extLst>
          </p:cNvPr>
          <p:cNvSpPr/>
          <p:nvPr/>
        </p:nvSpPr>
        <p:spPr>
          <a:xfrm rot="716837">
            <a:off x="4432100" y="4905524"/>
            <a:ext cx="16273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明白了！</a:t>
            </a:r>
            <a:endParaRPr lang="ja-JP" alt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5D4AC1F0-A0D6-432C-BACD-BB617B4FE82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37" y="1497699"/>
            <a:ext cx="1028865" cy="1305538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8934CCEC-7842-47DA-9504-0DC430DE2AC4}"/>
              </a:ext>
            </a:extLst>
          </p:cNvPr>
          <p:cNvGrpSpPr/>
          <p:nvPr/>
        </p:nvGrpSpPr>
        <p:grpSpPr>
          <a:xfrm>
            <a:off x="1238553" y="4116911"/>
            <a:ext cx="3243761" cy="2432821"/>
            <a:chOff x="1238553" y="4116911"/>
            <a:chExt cx="3243761" cy="2432821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8341F863-71FD-473E-A61A-F95C5ED40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553" y="4116911"/>
              <a:ext cx="3243761" cy="2432821"/>
            </a:xfrm>
            <a:prstGeom prst="rect">
              <a:avLst/>
            </a:prstGeom>
          </p:spPr>
        </p:pic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B45DFFCF-5751-4FEE-8F33-90E79F28656D}"/>
                </a:ext>
              </a:extLst>
            </p:cNvPr>
            <p:cNvSpPr/>
            <p:nvPr/>
          </p:nvSpPr>
          <p:spPr>
            <a:xfrm rot="20642998">
              <a:off x="1929229" y="5010157"/>
              <a:ext cx="80021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Home</a:t>
              </a:r>
            </a:p>
            <a:p>
              <a:r>
                <a:rPr lang="en-US" altLang="ja-JP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works</a:t>
              </a:r>
              <a:endParaRPr lang="ja-JP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3552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s 4"/>
          <p:cNvSpPr/>
          <p:nvPr/>
        </p:nvSpPr>
        <p:spPr>
          <a:xfrm>
            <a:off x="0" y="839470"/>
            <a:ext cx="12192000" cy="762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294640" y="86360"/>
            <a:ext cx="11758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en-US" sz="3600" spc="1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YaHei" charset="-122"/>
                <a:sym typeface="+mn-ea"/>
              </a:rPr>
              <a:t>Start Ubuntu and install Quantum Espresso (QE)</a:t>
            </a:r>
            <a:endParaRPr lang="en-US" altLang="en-US" sz="3600" spc="100" dirty="0">
              <a:solidFill>
                <a:schemeClr val="tx2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Microsoft YaHei" charset="-122"/>
              <a:sym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F3134B-C744-4A18-70BB-56A14B9E7516}"/>
              </a:ext>
            </a:extLst>
          </p:cNvPr>
          <p:cNvSpPr txBox="1"/>
          <p:nvPr/>
        </p:nvSpPr>
        <p:spPr>
          <a:xfrm>
            <a:off x="11189555" y="6373087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23/28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9E6EE8-AA8D-7AFC-1C38-5D65E83F6A0D}"/>
              </a:ext>
            </a:extLst>
          </p:cNvPr>
          <p:cNvSpPr txBox="1"/>
          <p:nvPr/>
        </p:nvSpPr>
        <p:spPr>
          <a:xfrm>
            <a:off x="294640" y="1022449"/>
            <a:ext cx="93242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P" sz="2400" b="1" dirty="0"/>
              <a:t>Step </a:t>
            </a:r>
            <a:r>
              <a:rPr lang="en-US" sz="2400" b="1" dirty="0"/>
              <a:t>3</a:t>
            </a:r>
            <a:r>
              <a:rPr lang="en-JP" sz="2400" b="1" dirty="0"/>
              <a:t>:</a:t>
            </a:r>
            <a:r>
              <a:rPr lang="en-US" sz="2400" b="1" dirty="0"/>
              <a:t> Install Google-Chrome in Ubuntu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en-JP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858433-1834-C34E-8F27-239C626D2018}"/>
              </a:ext>
            </a:extLst>
          </p:cNvPr>
          <p:cNvSpPr txBox="1"/>
          <p:nvPr/>
        </p:nvSpPr>
        <p:spPr>
          <a:xfrm>
            <a:off x="365524" y="-1130748"/>
            <a:ext cx="72861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P" sz="2400" b="1" dirty="0"/>
              <a:t>Step </a:t>
            </a:r>
            <a:r>
              <a:rPr lang="en-US" sz="2400" b="1" dirty="0"/>
              <a:t>2</a:t>
            </a:r>
            <a:r>
              <a:rPr lang="en-JP" sz="2400" b="1" dirty="0"/>
              <a:t>: </a:t>
            </a:r>
            <a:r>
              <a:rPr lang="en-US" sz="2400" b="1" dirty="0"/>
              <a:t>Install Quantum ESPRESSO</a:t>
            </a:r>
            <a:endParaRPr lang="en-JP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803821-78D4-58BB-05CE-D10AFF62D2DB}"/>
              </a:ext>
            </a:extLst>
          </p:cNvPr>
          <p:cNvSpPr txBox="1"/>
          <p:nvPr/>
        </p:nvSpPr>
        <p:spPr>
          <a:xfrm>
            <a:off x="294640" y="1613546"/>
            <a:ext cx="10734613" cy="1854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cd /</a:t>
            </a:r>
            <a:r>
              <a:rPr lang="en-US" sz="2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tmp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da-DK" altLang="ja-JP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wget https://dl.google.com/linux/direct/google-chrome-stable_current_amd64.deb</a:t>
            </a:r>
            <a:b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en-US" altLang="ja-JP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sudo</a:t>
            </a:r>
            <a:r>
              <a:rPr lang="en-US" altLang="ja-JP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apt install --fix-missing ./google-chrome-stable_current_amd64.deb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altLang="ja-JP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google-chrome &amp; </a:t>
            </a:r>
            <a:r>
              <a:rPr lang="en-US" sz="2400" dirty="0">
                <a:solidFill>
                  <a:srgbClr val="0432FF"/>
                </a:solidFill>
                <a:latin typeface="Cousine" panose="02070409020205020404" charset="0"/>
                <a:cs typeface="Cousine" panose="020704090202050204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6739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18613-795C-3970-E7C6-B1F33D753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s 4">
            <a:extLst>
              <a:ext uri="{FF2B5EF4-FFF2-40B4-BE49-F238E27FC236}">
                <a16:creationId xmlns:a16="http://schemas.microsoft.com/office/drawing/2014/main" id="{1C949467-E6AC-804B-21A7-B36450B201AE}"/>
              </a:ext>
            </a:extLst>
          </p:cNvPr>
          <p:cNvSpPr/>
          <p:nvPr/>
        </p:nvSpPr>
        <p:spPr>
          <a:xfrm>
            <a:off x="0" y="839470"/>
            <a:ext cx="12192000" cy="762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9F37CF14-14D1-9CCE-FE51-7519A245B4A5}"/>
              </a:ext>
            </a:extLst>
          </p:cNvPr>
          <p:cNvSpPr txBox="1"/>
          <p:nvPr/>
        </p:nvSpPr>
        <p:spPr>
          <a:xfrm>
            <a:off x="294640" y="86360"/>
            <a:ext cx="11758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spc="100" dirty="0">
                <a:uFillTx/>
                <a:latin typeface="Arial" panose="020B0604020202020204" pitchFamily="34" charset="0"/>
                <a:ea typeface="Microsoft YaHei" charset="-122"/>
                <a:sym typeface="+mn-ea"/>
              </a:rPr>
              <a:t>How to edit the file in Ubuntu</a:t>
            </a:r>
            <a:endParaRPr lang="en-US" altLang="zh-CN" sz="3600" spc="100" baseline="-25000" dirty="0">
              <a:uFillTx/>
              <a:latin typeface="Arial" panose="020B0604020202020204" pitchFamily="34" charset="0"/>
              <a:ea typeface="Microsoft YaHei" charset="-122"/>
              <a:sym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0804DF-A107-A9D8-9A42-B3586268C404}"/>
              </a:ext>
            </a:extLst>
          </p:cNvPr>
          <p:cNvSpPr txBox="1"/>
          <p:nvPr/>
        </p:nvSpPr>
        <p:spPr>
          <a:xfrm>
            <a:off x="11189555" y="6373087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24/28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33005F-58B8-8930-08F1-6426E49BE7FF}"/>
              </a:ext>
            </a:extLst>
          </p:cNvPr>
          <p:cNvSpPr txBox="1"/>
          <p:nvPr/>
        </p:nvSpPr>
        <p:spPr>
          <a:xfrm>
            <a:off x="294640" y="1022449"/>
            <a:ext cx="12117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We will use editors (emacs, nano, vi, in Ubuntu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or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notepad in Windows </a:t>
            </a:r>
            <a:r>
              <a:rPr lang="en-US" sz="2400" b="1" dirty="0"/>
              <a:t>)</a:t>
            </a:r>
            <a:endParaRPr lang="en-JP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521CE5-1D15-4805-C539-052D10E58FE5}"/>
              </a:ext>
            </a:extLst>
          </p:cNvPr>
          <p:cNvSpPr txBox="1"/>
          <p:nvPr/>
        </p:nvSpPr>
        <p:spPr>
          <a:xfrm>
            <a:off x="283988" y="3296095"/>
            <a:ext cx="87465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P" sz="2400" b="1" dirty="0"/>
              <a:t>Step </a:t>
            </a:r>
            <a:r>
              <a:rPr lang="en-US" sz="2400" b="1" dirty="0"/>
              <a:t>2</a:t>
            </a:r>
            <a:r>
              <a:rPr lang="en-JP" sz="2400" b="1" dirty="0"/>
              <a:t>: </a:t>
            </a:r>
            <a:r>
              <a:rPr lang="en-US" sz="2400" b="1" dirty="0"/>
              <a:t>Installing </a:t>
            </a:r>
            <a:r>
              <a:rPr lang="en-US" sz="2400" b="1" dirty="0" err="1"/>
              <a:t>Jupyter</a:t>
            </a:r>
            <a:r>
              <a:rPr lang="en-US" sz="2400" b="1" dirty="0"/>
              <a:t>-lab in Ubuntu</a:t>
            </a:r>
            <a:endParaRPr lang="en-JP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DEBD29-7E00-FDAB-D3C3-F35FED66DAF4}"/>
              </a:ext>
            </a:extLst>
          </p:cNvPr>
          <p:cNvSpPr txBox="1"/>
          <p:nvPr/>
        </p:nvSpPr>
        <p:spPr>
          <a:xfrm>
            <a:off x="216535" y="1382848"/>
            <a:ext cx="11758930" cy="159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$ nano      </a:t>
            </a:r>
            <a:r>
              <a:rPr lang="en-US" sz="2400" dirty="0">
                <a:solidFill>
                  <a:srgbClr val="FF0000"/>
                </a:solidFill>
                <a:latin typeface="Cousine" panose="02070409020205020404" charset="0"/>
                <a:cs typeface="Cousine" panose="02070409020205020404" charset="0"/>
              </a:rPr>
              <a:t>(easy and quick)</a:t>
            </a:r>
          </a:p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$ emacs    </a:t>
            </a:r>
            <a:r>
              <a:rPr lang="en-US" sz="2400" dirty="0">
                <a:solidFill>
                  <a:srgbClr val="FF0000"/>
                </a:solidFill>
                <a:latin typeface="Cousine" panose="02070409020205020404" charset="0"/>
                <a:cs typeface="Cousine" panose="02070409020205020404" charset="0"/>
              </a:rPr>
              <a:t>(Saito uses emacs for 40 years. </a:t>
            </a:r>
            <a:r>
              <a:rPr lang="en-US" sz="2400" dirty="0" err="1">
                <a:solidFill>
                  <a:srgbClr val="FF0000"/>
                </a:solidFill>
                <a:latin typeface="Cousine" panose="02070409020205020404" charset="0"/>
                <a:cs typeface="Cousine" panose="02070409020205020404" charset="0"/>
              </a:rPr>
              <a:t>sudo</a:t>
            </a:r>
            <a:r>
              <a:rPr lang="en-US" sz="2400" dirty="0">
                <a:solidFill>
                  <a:srgbClr val="FF0000"/>
                </a:solidFill>
                <a:latin typeface="Cousine" panose="02070409020205020404" charset="0"/>
                <a:cs typeface="Cousine" panose="02070409020205020404" charset="0"/>
              </a:rPr>
              <a:t> apt install emacs for installation)</a:t>
            </a:r>
            <a:endParaRPr lang="en-US" sz="2400" dirty="0">
              <a:solidFill>
                <a:srgbClr val="0000FF"/>
              </a:solidFill>
              <a:latin typeface="Cousine" panose="02070409020205020404" charset="0"/>
              <a:cs typeface="Cousine" panose="02070409020205020404" charset="0"/>
            </a:endParaRPr>
          </a:p>
          <a:p>
            <a:pPr>
              <a:lnSpc>
                <a:spcPct val="140000"/>
              </a:lnSpc>
            </a:pPr>
            <a:endParaRPr lang="en-US" sz="2400" dirty="0">
              <a:solidFill>
                <a:schemeClr val="accent1"/>
              </a:solidFill>
              <a:latin typeface="Cousine" panose="02070409020205020404" charset="0"/>
              <a:cs typeface="Cousine" panose="0207040902020502040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47F30-BDE9-4390-B164-C5890E46F969}"/>
              </a:ext>
            </a:extLst>
          </p:cNvPr>
          <p:cNvSpPr txBox="1"/>
          <p:nvPr/>
        </p:nvSpPr>
        <p:spPr>
          <a:xfrm>
            <a:off x="256100" y="3624433"/>
            <a:ext cx="9922801" cy="3146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$ </a:t>
            </a:r>
            <a:r>
              <a:rPr lang="en-US" sz="2400" dirty="0" err="1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sudo</a:t>
            </a:r>
            <a:r>
              <a:rPr lang="en-US" sz="2400" dirty="0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 apt install </a:t>
            </a:r>
            <a:r>
              <a:rPr lang="en-US" sz="2400" dirty="0" err="1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xcrysden</a:t>
            </a:r>
            <a:r>
              <a:rPr lang="en-US" sz="2400" dirty="0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gnuplot</a:t>
            </a:r>
            <a:r>
              <a:rPr lang="en-US" sz="2400" dirty="0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 font-manager</a:t>
            </a:r>
          </a:p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$ </a:t>
            </a:r>
            <a:r>
              <a:rPr lang="en-US" sz="2400" dirty="0" err="1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sudo</a:t>
            </a:r>
            <a:r>
              <a:rPr lang="en-US" sz="2400" dirty="0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 apt install python3-dev python3-pip</a:t>
            </a:r>
          </a:p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$ pip3 install </a:t>
            </a:r>
            <a:r>
              <a:rPr lang="en-US" sz="2400" dirty="0" err="1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numpy</a:t>
            </a:r>
            <a:r>
              <a:rPr lang="en-US" sz="2400" dirty="0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scipy</a:t>
            </a:r>
            <a:r>
              <a:rPr lang="en-US" sz="2400" dirty="0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sympy</a:t>
            </a:r>
            <a:endParaRPr lang="en-US" sz="2400" dirty="0">
              <a:solidFill>
                <a:srgbClr val="0000FF"/>
              </a:solidFill>
              <a:latin typeface="Cousine" panose="02070409020205020404" charset="0"/>
              <a:cs typeface="Cousine" panose="02070409020205020404" charset="0"/>
            </a:endParaRPr>
          </a:p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$ pip3 install matplotlib </a:t>
            </a:r>
            <a:r>
              <a:rPr lang="en-US" sz="2400" dirty="0" err="1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jupyterlab</a:t>
            </a:r>
            <a:endParaRPr lang="en-US" sz="2400" dirty="0">
              <a:solidFill>
                <a:srgbClr val="0000FF"/>
              </a:solidFill>
              <a:latin typeface="Cousine" panose="02070409020205020404" charset="0"/>
              <a:cs typeface="Cousine" panose="02070409020205020404" charset="0"/>
            </a:endParaRPr>
          </a:p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0000FF"/>
                </a:solidFill>
                <a:latin typeface="Cousine" panose="02070409020205020404" charset="0"/>
              </a:rPr>
              <a:t>$ echo ‘export PATH=“$HOME/.local/bin:$PATH”’ &gt;&gt; ~/.</a:t>
            </a:r>
            <a:r>
              <a:rPr lang="en-US" sz="2400" dirty="0" err="1">
                <a:solidFill>
                  <a:srgbClr val="0000FF"/>
                </a:solidFill>
                <a:latin typeface="Cousine" panose="02070409020205020404" charset="0"/>
              </a:rPr>
              <a:t>bashrc</a:t>
            </a:r>
            <a:endParaRPr lang="en-US" sz="2400" dirty="0">
              <a:solidFill>
                <a:srgbClr val="0000FF"/>
              </a:solidFill>
              <a:latin typeface="Cousine" panose="02070409020205020404" charset="0"/>
            </a:endParaRPr>
          </a:p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0000FF"/>
                </a:solidFill>
                <a:latin typeface="Cousine" panose="02070409020205020404" charset="0"/>
              </a:rPr>
              <a:t>$ which </a:t>
            </a:r>
            <a:r>
              <a:rPr lang="en-US" sz="2400" dirty="0" err="1">
                <a:solidFill>
                  <a:srgbClr val="0000FF"/>
                </a:solidFill>
                <a:latin typeface="Cousine" panose="02070409020205020404" charset="0"/>
              </a:rPr>
              <a:t>jupyter</a:t>
            </a:r>
            <a:r>
              <a:rPr lang="en-US" sz="2400" dirty="0">
                <a:solidFill>
                  <a:srgbClr val="0000FF"/>
                </a:solidFill>
                <a:latin typeface="Cousine" panose="02070409020205020404" charset="0"/>
              </a:rPr>
              <a:t>-lab</a:t>
            </a:r>
            <a:endParaRPr lang="en-US" sz="2400" dirty="0">
              <a:solidFill>
                <a:srgbClr val="0432FF"/>
              </a:solidFill>
              <a:latin typeface="Cousine" panose="0207040902020502040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D8A4590-5A62-4DBF-98B6-211744EABE8F}"/>
              </a:ext>
            </a:extLst>
          </p:cNvPr>
          <p:cNvSpPr/>
          <p:nvPr/>
        </p:nvSpPr>
        <p:spPr>
          <a:xfrm>
            <a:off x="7636228" y="418851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/>
              <a:t>Errata of QE books can be seen in </a:t>
            </a:r>
            <a:r>
              <a:rPr lang="ja-JP" altLang="en-US" dirty="0"/>
              <a:t>https://github.com/nguyen-group/QE-SSP/discussions/3</a:t>
            </a:r>
          </a:p>
        </p:txBody>
      </p:sp>
    </p:spTree>
    <p:extLst>
      <p:ext uri="{BB962C8B-B14F-4D97-AF65-F5344CB8AC3E}">
        <p14:creationId xmlns:p14="http://schemas.microsoft.com/office/powerpoint/2010/main" val="1456776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18613-795C-3970-E7C6-B1F33D753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s 4">
            <a:extLst>
              <a:ext uri="{FF2B5EF4-FFF2-40B4-BE49-F238E27FC236}">
                <a16:creationId xmlns:a16="http://schemas.microsoft.com/office/drawing/2014/main" id="{1C949467-E6AC-804B-21A7-B36450B201AE}"/>
              </a:ext>
            </a:extLst>
          </p:cNvPr>
          <p:cNvSpPr/>
          <p:nvPr/>
        </p:nvSpPr>
        <p:spPr>
          <a:xfrm>
            <a:off x="0" y="839470"/>
            <a:ext cx="12192000" cy="762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9F37CF14-14D1-9CCE-FE51-7519A245B4A5}"/>
              </a:ext>
            </a:extLst>
          </p:cNvPr>
          <p:cNvSpPr txBox="1"/>
          <p:nvPr/>
        </p:nvSpPr>
        <p:spPr>
          <a:xfrm>
            <a:off x="294640" y="86360"/>
            <a:ext cx="11758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spc="100" dirty="0">
                <a:uFillTx/>
                <a:latin typeface="Arial" panose="020B0604020202020204" pitchFamily="34" charset="0"/>
                <a:ea typeface="Microsoft YaHei" charset="-122"/>
                <a:sym typeface="+mn-ea"/>
              </a:rPr>
              <a:t>Let’s prepare software for non-resonant Raman</a:t>
            </a:r>
            <a:endParaRPr lang="en-US" altLang="zh-CN" sz="3600" spc="100" baseline="-25000" dirty="0">
              <a:uFillTx/>
              <a:latin typeface="Arial" panose="020B0604020202020204" pitchFamily="34" charset="0"/>
              <a:ea typeface="Microsoft YaHei" charset="-122"/>
              <a:sym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0804DF-A107-A9D8-9A42-B3586268C404}"/>
              </a:ext>
            </a:extLst>
          </p:cNvPr>
          <p:cNvSpPr txBox="1"/>
          <p:nvPr/>
        </p:nvSpPr>
        <p:spPr>
          <a:xfrm>
            <a:off x="11189555" y="6373087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24/28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33005F-58B8-8930-08F1-6426E49BE7FF}"/>
              </a:ext>
            </a:extLst>
          </p:cNvPr>
          <p:cNvSpPr txBox="1"/>
          <p:nvPr/>
        </p:nvSpPr>
        <p:spPr>
          <a:xfrm>
            <a:off x="294640" y="1022449"/>
            <a:ext cx="7599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P" sz="2400" b="1" dirty="0"/>
              <a:t>Step </a:t>
            </a:r>
            <a:r>
              <a:rPr lang="en-US" sz="2400" b="1" dirty="0"/>
              <a:t>1</a:t>
            </a:r>
            <a:r>
              <a:rPr lang="en-JP" sz="2400" b="1" dirty="0"/>
              <a:t>: </a:t>
            </a:r>
            <a:r>
              <a:rPr lang="en-US" sz="2400" b="1" dirty="0"/>
              <a:t>Installing Google-Chrome in Ubuntu</a:t>
            </a:r>
            <a:endParaRPr lang="en-JP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521CE5-1D15-4805-C539-052D10E58FE5}"/>
              </a:ext>
            </a:extLst>
          </p:cNvPr>
          <p:cNvSpPr txBox="1"/>
          <p:nvPr/>
        </p:nvSpPr>
        <p:spPr>
          <a:xfrm>
            <a:off x="283988" y="3296095"/>
            <a:ext cx="87465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P" sz="2400" b="1" dirty="0"/>
              <a:t>Step </a:t>
            </a:r>
            <a:r>
              <a:rPr lang="en-US" sz="2400" b="1" dirty="0"/>
              <a:t>2</a:t>
            </a:r>
            <a:r>
              <a:rPr lang="en-JP" sz="2400" b="1" dirty="0"/>
              <a:t>: </a:t>
            </a:r>
            <a:r>
              <a:rPr lang="en-US" sz="2400" b="1" dirty="0"/>
              <a:t>Installing </a:t>
            </a:r>
            <a:r>
              <a:rPr lang="en-US" sz="2400" b="1" dirty="0" err="1"/>
              <a:t>Jupyter</a:t>
            </a:r>
            <a:r>
              <a:rPr lang="en-US" sz="2400" b="1" dirty="0"/>
              <a:t>-lab in Ubuntu</a:t>
            </a:r>
            <a:endParaRPr lang="en-JP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DEBD29-7E00-FDAB-D3C3-F35FED66DAF4}"/>
              </a:ext>
            </a:extLst>
          </p:cNvPr>
          <p:cNvSpPr txBox="1"/>
          <p:nvPr/>
        </p:nvSpPr>
        <p:spPr>
          <a:xfrm>
            <a:off x="216535" y="1382848"/>
            <a:ext cx="11758930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$ </a:t>
            </a:r>
            <a:r>
              <a:rPr lang="en-US" altLang="ja-JP" sz="2400" dirty="0">
                <a:solidFill>
                  <a:schemeClr val="accent1"/>
                </a:solidFill>
                <a:latin typeface="SFMono-Regular"/>
              </a:rPr>
              <a:t>cd /</a:t>
            </a:r>
            <a:r>
              <a:rPr lang="en-US" altLang="ja-JP" sz="2400" dirty="0" err="1">
                <a:solidFill>
                  <a:schemeClr val="accent1"/>
                </a:solidFill>
                <a:latin typeface="SFMono-Regular"/>
              </a:rPr>
              <a:t>tmp</a:t>
            </a:r>
            <a:endParaRPr lang="en-US" sz="2400" dirty="0">
              <a:solidFill>
                <a:schemeClr val="accent1"/>
              </a:solidFill>
              <a:latin typeface="Cousine" panose="02070409020205020404" charset="0"/>
              <a:cs typeface="Cousine" panose="02070409020205020404" charset="0"/>
            </a:endParaRPr>
          </a:p>
          <a:p>
            <a:r>
              <a:rPr lang="en-US" sz="2400" dirty="0">
                <a:solidFill>
                  <a:srgbClr val="0432FF"/>
                </a:solidFill>
                <a:latin typeface="Cousine" panose="02070409020205020404" charset="0"/>
              </a:rPr>
              <a:t>$ </a:t>
            </a:r>
            <a:r>
              <a:rPr lang="da-DK" altLang="ja-JP" sz="2400" dirty="0">
                <a:solidFill>
                  <a:srgbClr val="161616"/>
                </a:solidFill>
                <a:latin typeface="SFMono-Regular"/>
              </a:rPr>
              <a:t>wget </a:t>
            </a:r>
            <a:r>
              <a:rPr lang="da-DK" altLang="ja-JP" sz="2400" dirty="0">
                <a:solidFill>
                  <a:srgbClr val="161616"/>
                </a:solidFill>
                <a:latin typeface="SFMono-Regular"/>
                <a:hlinkClick r:id="rId2"/>
              </a:rPr>
              <a:t>https://dl.google.com/linux/direct/google-chrome-stable_current_amd64.deb</a:t>
            </a:r>
            <a:endParaRPr lang="da-DK" altLang="ja-JP" sz="2400" dirty="0">
              <a:solidFill>
                <a:srgbClr val="161616"/>
              </a:solidFill>
              <a:latin typeface="SFMono-Regular"/>
            </a:endParaRPr>
          </a:p>
          <a:p>
            <a:r>
              <a:rPr lang="en-US" altLang="ja-JP" sz="2400" dirty="0">
                <a:solidFill>
                  <a:srgbClr val="0432FF"/>
                </a:solidFill>
                <a:latin typeface="Cousine" panose="02070409020205020404" charset="0"/>
              </a:rPr>
              <a:t>$ </a:t>
            </a:r>
            <a:r>
              <a:rPr lang="en-US" altLang="ja-JP" sz="2400" dirty="0" err="1">
                <a:solidFill>
                  <a:srgbClr val="161616"/>
                </a:solidFill>
                <a:latin typeface="SFMono-Regular"/>
              </a:rPr>
              <a:t>sudo</a:t>
            </a:r>
            <a:r>
              <a:rPr lang="en-US" altLang="ja-JP" sz="2400" dirty="0">
                <a:solidFill>
                  <a:srgbClr val="161616"/>
                </a:solidFill>
                <a:latin typeface="SFMono-Regular"/>
              </a:rPr>
              <a:t> apt install --fix-missing ./google-chrome-stable_current_amd64.deb</a:t>
            </a:r>
          </a:p>
          <a:p>
            <a:r>
              <a:rPr lang="en-US" altLang="ja-JP" sz="2400" dirty="0">
                <a:solidFill>
                  <a:srgbClr val="161616"/>
                </a:solidFill>
                <a:latin typeface="SFMono-Regular"/>
              </a:rPr>
              <a:t>$ google-chrome &amp;</a:t>
            </a:r>
            <a:endParaRPr lang="en-US" sz="2400" dirty="0">
              <a:solidFill>
                <a:srgbClr val="0432FF"/>
              </a:solidFill>
              <a:latin typeface="Cousine" panose="0207040902020502040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47F30-BDE9-4390-B164-C5890E46F969}"/>
              </a:ext>
            </a:extLst>
          </p:cNvPr>
          <p:cNvSpPr txBox="1"/>
          <p:nvPr/>
        </p:nvSpPr>
        <p:spPr>
          <a:xfrm>
            <a:off x="256100" y="3624433"/>
            <a:ext cx="9922801" cy="3146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$ </a:t>
            </a:r>
            <a:r>
              <a:rPr lang="en-US" sz="2400" dirty="0" err="1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sudo</a:t>
            </a:r>
            <a:r>
              <a:rPr lang="en-US" sz="2400" dirty="0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 apt install </a:t>
            </a:r>
            <a:r>
              <a:rPr lang="en-US" sz="2400" dirty="0" err="1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xcrysden</a:t>
            </a:r>
            <a:r>
              <a:rPr lang="en-US" sz="2400" dirty="0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gnuplot</a:t>
            </a:r>
            <a:endParaRPr lang="en-US" sz="2400" dirty="0">
              <a:solidFill>
                <a:srgbClr val="0000FF"/>
              </a:solidFill>
              <a:latin typeface="Cousine" panose="02070409020205020404" charset="0"/>
              <a:cs typeface="Cousine" panose="02070409020205020404" charset="0"/>
            </a:endParaRPr>
          </a:p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$ </a:t>
            </a:r>
            <a:r>
              <a:rPr lang="en-US" sz="2400" dirty="0" err="1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sudo</a:t>
            </a:r>
            <a:r>
              <a:rPr lang="en-US" sz="2400" dirty="0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 apt install python3-dev python3-pip</a:t>
            </a:r>
          </a:p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$ pip3 install </a:t>
            </a:r>
            <a:r>
              <a:rPr lang="en-US" sz="2400" dirty="0" err="1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numpy</a:t>
            </a:r>
            <a:r>
              <a:rPr lang="en-US" sz="2400" dirty="0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scipy</a:t>
            </a:r>
            <a:r>
              <a:rPr lang="en-US" sz="2400" dirty="0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sympy</a:t>
            </a:r>
            <a:endParaRPr lang="en-US" sz="2400" dirty="0">
              <a:solidFill>
                <a:srgbClr val="0000FF"/>
              </a:solidFill>
              <a:latin typeface="Cousine" panose="02070409020205020404" charset="0"/>
              <a:cs typeface="Cousine" panose="02070409020205020404" charset="0"/>
            </a:endParaRPr>
          </a:p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$ pip3 install matplotlib </a:t>
            </a:r>
            <a:r>
              <a:rPr lang="en-US" sz="2400" dirty="0" err="1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jupyterlab</a:t>
            </a:r>
            <a:endParaRPr lang="en-US" sz="2400" dirty="0">
              <a:solidFill>
                <a:srgbClr val="0000FF"/>
              </a:solidFill>
              <a:latin typeface="Cousine" panose="02070409020205020404" charset="0"/>
              <a:cs typeface="Cousine" panose="02070409020205020404" charset="0"/>
            </a:endParaRPr>
          </a:p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0000FF"/>
                </a:solidFill>
                <a:latin typeface="Cousine" panose="02070409020205020404" charset="0"/>
              </a:rPr>
              <a:t>$ echo ‘export PATH=“$HOME/.local/bin:$PATH”’ &gt;&gt; ~/.</a:t>
            </a:r>
            <a:r>
              <a:rPr lang="en-US" sz="2400" dirty="0" err="1">
                <a:solidFill>
                  <a:srgbClr val="0000FF"/>
                </a:solidFill>
                <a:latin typeface="Cousine" panose="02070409020205020404" charset="0"/>
              </a:rPr>
              <a:t>bashrc</a:t>
            </a:r>
            <a:endParaRPr lang="en-US" sz="2400" dirty="0">
              <a:solidFill>
                <a:srgbClr val="0000FF"/>
              </a:solidFill>
              <a:latin typeface="Cousine" panose="02070409020205020404" charset="0"/>
            </a:endParaRPr>
          </a:p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0000FF"/>
                </a:solidFill>
                <a:latin typeface="Cousine" panose="02070409020205020404" charset="0"/>
              </a:rPr>
              <a:t>$ which </a:t>
            </a:r>
            <a:r>
              <a:rPr lang="en-US" sz="2400" dirty="0" err="1">
                <a:solidFill>
                  <a:srgbClr val="0000FF"/>
                </a:solidFill>
                <a:latin typeface="Cousine" panose="02070409020205020404" charset="0"/>
              </a:rPr>
              <a:t>jupyter</a:t>
            </a:r>
            <a:r>
              <a:rPr lang="en-US" sz="2400" dirty="0">
                <a:solidFill>
                  <a:srgbClr val="0000FF"/>
                </a:solidFill>
                <a:latin typeface="Cousine" panose="02070409020205020404" charset="0"/>
              </a:rPr>
              <a:t>-lab</a:t>
            </a:r>
            <a:endParaRPr lang="en-US" sz="2400" dirty="0">
              <a:solidFill>
                <a:srgbClr val="0432FF"/>
              </a:solidFill>
              <a:latin typeface="Cousine" panose="0207040902020502040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D8A4590-5A62-4DBF-98B6-211744EABE8F}"/>
              </a:ext>
            </a:extLst>
          </p:cNvPr>
          <p:cNvSpPr/>
          <p:nvPr/>
        </p:nvSpPr>
        <p:spPr>
          <a:xfrm>
            <a:off x="7636228" y="418851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/>
              <a:t>Errata of QE books can be seen in </a:t>
            </a:r>
            <a:r>
              <a:rPr lang="ja-JP" altLang="en-US" dirty="0"/>
              <a:t>https://github.com/nguyen-group/QE-SSP/discussions/3</a:t>
            </a:r>
          </a:p>
        </p:txBody>
      </p:sp>
    </p:spTree>
    <p:extLst>
      <p:ext uri="{BB962C8B-B14F-4D97-AF65-F5344CB8AC3E}">
        <p14:creationId xmlns:p14="http://schemas.microsoft.com/office/powerpoint/2010/main" val="4259372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18613-795C-3970-E7C6-B1F33D753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s 4">
            <a:extLst>
              <a:ext uri="{FF2B5EF4-FFF2-40B4-BE49-F238E27FC236}">
                <a16:creationId xmlns:a16="http://schemas.microsoft.com/office/drawing/2014/main" id="{1C949467-E6AC-804B-21A7-B36450B201AE}"/>
              </a:ext>
            </a:extLst>
          </p:cNvPr>
          <p:cNvSpPr/>
          <p:nvPr/>
        </p:nvSpPr>
        <p:spPr>
          <a:xfrm>
            <a:off x="0" y="839470"/>
            <a:ext cx="12192000" cy="762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9F37CF14-14D1-9CCE-FE51-7519A245B4A5}"/>
              </a:ext>
            </a:extLst>
          </p:cNvPr>
          <p:cNvSpPr txBox="1"/>
          <p:nvPr/>
        </p:nvSpPr>
        <p:spPr>
          <a:xfrm>
            <a:off x="294640" y="86360"/>
            <a:ext cx="11758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spc="100" dirty="0">
                <a:uFillTx/>
                <a:latin typeface="Arial" panose="020B0604020202020204" pitchFamily="34" charset="0"/>
                <a:ea typeface="Microsoft YaHei" charset="-122"/>
                <a:sym typeface="+mn-ea"/>
              </a:rPr>
              <a:t>Let’s run run.sh for non-resonant Raman of MoS</a:t>
            </a:r>
            <a:r>
              <a:rPr lang="en-US" altLang="zh-CN" sz="3600" spc="100" baseline="-25000" dirty="0">
                <a:uFillTx/>
                <a:latin typeface="Arial" panose="020B0604020202020204" pitchFamily="34" charset="0"/>
                <a:ea typeface="Microsoft YaHei" charset="-122"/>
                <a:sym typeface="+mn-ea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0804DF-A107-A9D8-9A42-B3586268C404}"/>
              </a:ext>
            </a:extLst>
          </p:cNvPr>
          <p:cNvSpPr txBox="1"/>
          <p:nvPr/>
        </p:nvSpPr>
        <p:spPr>
          <a:xfrm>
            <a:off x="11189555" y="6373087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24/28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33005F-58B8-8930-08F1-6426E49BE7FF}"/>
              </a:ext>
            </a:extLst>
          </p:cNvPr>
          <p:cNvSpPr txBox="1"/>
          <p:nvPr/>
        </p:nvSpPr>
        <p:spPr>
          <a:xfrm>
            <a:off x="294640" y="1022449"/>
            <a:ext cx="7599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P" sz="2400" b="1" dirty="0"/>
              <a:t>Step </a:t>
            </a:r>
            <a:r>
              <a:rPr lang="en-US" sz="2400" b="1" dirty="0"/>
              <a:t>1</a:t>
            </a:r>
            <a:r>
              <a:rPr lang="en-JP" sz="2400" b="1" dirty="0"/>
              <a:t>: </a:t>
            </a:r>
            <a:r>
              <a:rPr lang="en-US" sz="2400" b="1" dirty="0"/>
              <a:t>Run QE program for Raman</a:t>
            </a:r>
            <a:endParaRPr lang="en-JP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DEBD29-7E00-FDAB-D3C3-F35FED66DAF4}"/>
              </a:ext>
            </a:extLst>
          </p:cNvPr>
          <p:cNvSpPr txBox="1"/>
          <p:nvPr/>
        </p:nvSpPr>
        <p:spPr>
          <a:xfrm>
            <a:off x="216535" y="1382848"/>
            <a:ext cx="11758930" cy="2603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ja-JP" sz="2400" dirty="0">
                <a:solidFill>
                  <a:schemeClr val="accent1"/>
                </a:solidFill>
                <a:latin typeface="SFMono-Regular"/>
              </a:rPr>
              <a:t>$  cd ~/QE-SSP/mos2/</a:t>
            </a:r>
            <a:r>
              <a:rPr lang="en-US" altLang="ja-JP" sz="2400" dirty="0" err="1">
                <a:solidFill>
                  <a:schemeClr val="accent1"/>
                </a:solidFill>
                <a:latin typeface="SFMono-Regular"/>
              </a:rPr>
              <a:t>raman</a:t>
            </a:r>
            <a:endParaRPr lang="en-US" altLang="ja-JP" sz="2400" dirty="0">
              <a:solidFill>
                <a:schemeClr val="accent1"/>
              </a:solidFill>
              <a:latin typeface="SFMono-Regular"/>
            </a:endParaRPr>
          </a:p>
          <a:p>
            <a:pPr>
              <a:lnSpc>
                <a:spcPct val="140000"/>
              </a:lnSpc>
            </a:pPr>
            <a:r>
              <a:rPr lang="en-US" altLang="ja-JP" sz="2400" dirty="0">
                <a:solidFill>
                  <a:schemeClr val="accent1"/>
                </a:solidFill>
                <a:latin typeface="SFMono-Regular"/>
              </a:rPr>
              <a:t>$ notepad.exe ph.in &amp;       </a:t>
            </a:r>
            <a:r>
              <a:rPr lang="en-US" altLang="ja-JP" sz="2400" dirty="0">
                <a:solidFill>
                  <a:srgbClr val="FF0000"/>
                </a:solidFill>
                <a:latin typeface="SFMono-Regular"/>
              </a:rPr>
              <a:t>(Check if </a:t>
            </a:r>
            <a:r>
              <a:rPr lang="en-US" altLang="ja-JP" sz="2400" dirty="0" err="1">
                <a:solidFill>
                  <a:srgbClr val="FF0000"/>
                </a:solidFill>
                <a:latin typeface="SFMono-Regular"/>
              </a:rPr>
              <a:t>lraman</a:t>
            </a:r>
            <a:r>
              <a:rPr lang="en-US" altLang="ja-JP" sz="2400" dirty="0">
                <a:solidFill>
                  <a:srgbClr val="FF0000"/>
                </a:solidFill>
                <a:latin typeface="SFMono-Regular"/>
              </a:rPr>
              <a:t>    = .true.) </a:t>
            </a:r>
            <a:endParaRPr lang="en-US" sz="2400" dirty="0">
              <a:solidFill>
                <a:srgbClr val="FF0000"/>
              </a:solidFill>
              <a:latin typeface="Cousine" panose="02070409020205020404" charset="0"/>
              <a:cs typeface="Cousine" panose="02070409020205020404" charset="0"/>
            </a:endParaRPr>
          </a:p>
          <a:p>
            <a:r>
              <a:rPr lang="en-US" sz="2400" dirty="0">
                <a:solidFill>
                  <a:srgbClr val="0432FF"/>
                </a:solidFill>
                <a:latin typeface="Cousine" panose="02070409020205020404" charset="0"/>
              </a:rPr>
              <a:t>$ nano run.sh                     </a:t>
            </a:r>
            <a:r>
              <a:rPr lang="en-US" altLang="ja-JP" sz="2400" dirty="0">
                <a:solidFill>
                  <a:srgbClr val="FF0000"/>
                </a:solidFill>
                <a:latin typeface="SFMono-Regular"/>
              </a:rPr>
              <a:t>(You can change “–np 4” to “-np 8” or “-np 2” depending on CPU)    </a:t>
            </a:r>
            <a:endParaRPr lang="da-DK" altLang="ja-JP" sz="2400" dirty="0">
              <a:solidFill>
                <a:srgbClr val="161616"/>
              </a:solidFill>
              <a:latin typeface="SFMono-Regular"/>
            </a:endParaRPr>
          </a:p>
          <a:p>
            <a:r>
              <a:rPr lang="en-US" altLang="ja-JP" sz="2400" dirty="0">
                <a:solidFill>
                  <a:srgbClr val="0432FF"/>
                </a:solidFill>
                <a:latin typeface="Cousine" panose="02070409020205020404" charset="0"/>
              </a:rPr>
              <a:t>$ (time ./run.sh) 2&gt; </a:t>
            </a:r>
            <a:r>
              <a:rPr lang="en-US" altLang="ja-JP" sz="2400" dirty="0" err="1">
                <a:solidFill>
                  <a:srgbClr val="0432FF"/>
                </a:solidFill>
                <a:latin typeface="Cousine" panose="02070409020205020404" charset="0"/>
              </a:rPr>
              <a:t>time.out</a:t>
            </a:r>
            <a:r>
              <a:rPr lang="en-US" altLang="ja-JP" sz="2400" dirty="0">
                <a:solidFill>
                  <a:srgbClr val="0432FF"/>
                </a:solidFill>
                <a:latin typeface="Cousine" panose="02070409020205020404" charset="0"/>
              </a:rPr>
              <a:t> &amp; </a:t>
            </a:r>
            <a:r>
              <a:rPr lang="en-US" altLang="ja-JP" sz="2400" dirty="0">
                <a:solidFill>
                  <a:srgbClr val="FF0000"/>
                </a:solidFill>
                <a:latin typeface="SFMono-Regular"/>
              </a:rPr>
              <a:t>(Run </a:t>
            </a:r>
            <a:r>
              <a:rPr lang="en-US" altLang="ja-JP" sz="2400" dirty="0" err="1">
                <a:solidFill>
                  <a:srgbClr val="FF0000"/>
                </a:solidFill>
                <a:latin typeface="SFMono-Regular"/>
              </a:rPr>
              <a:t>ob</a:t>
            </a:r>
            <a:r>
              <a:rPr lang="en-US" altLang="ja-JP" sz="2400" dirty="0">
                <a:solidFill>
                  <a:srgbClr val="FF0000"/>
                </a:solidFill>
                <a:latin typeface="SFMono-Regular"/>
              </a:rPr>
              <a:t> run.sh by measuring time. “./run.sh &amp;” is also fine.) </a:t>
            </a:r>
            <a:endParaRPr lang="en-US" altLang="ja-JP" sz="2400" dirty="0">
              <a:solidFill>
                <a:srgbClr val="FF0000"/>
              </a:solidFill>
              <a:latin typeface="Cousine" panose="02070409020205020404" charset="0"/>
              <a:cs typeface="Cousine" panose="02070409020205020404" charset="0"/>
            </a:endParaRPr>
          </a:p>
          <a:p>
            <a:r>
              <a:rPr lang="en-US" altLang="ja-JP" sz="2400" dirty="0">
                <a:solidFill>
                  <a:srgbClr val="161616"/>
                </a:solidFill>
                <a:latin typeface="SFMono-Regular"/>
              </a:rPr>
              <a:t>$ top                                      </a:t>
            </a:r>
            <a:r>
              <a:rPr lang="en-US" altLang="ja-JP" sz="2400" dirty="0">
                <a:solidFill>
                  <a:srgbClr val="FF0000"/>
                </a:solidFill>
                <a:latin typeface="SFMono-Regular"/>
              </a:rPr>
              <a:t>(We can check if 8 (or 4) </a:t>
            </a:r>
            <a:r>
              <a:rPr lang="en-US" altLang="ja-JP" sz="2400" dirty="0" err="1">
                <a:solidFill>
                  <a:srgbClr val="FF0000"/>
                </a:solidFill>
                <a:latin typeface="SFMono-Regular"/>
              </a:rPr>
              <a:t>pw.x</a:t>
            </a:r>
            <a:r>
              <a:rPr lang="en-US" altLang="ja-JP" sz="2400" dirty="0">
                <a:solidFill>
                  <a:srgbClr val="FF0000"/>
                </a:solidFill>
                <a:latin typeface="SFMono-Regular"/>
              </a:rPr>
              <a:t> and then </a:t>
            </a:r>
            <a:r>
              <a:rPr lang="en-US" altLang="ja-JP" sz="2400" dirty="0" err="1">
                <a:solidFill>
                  <a:srgbClr val="FF0000"/>
                </a:solidFill>
                <a:latin typeface="SFMono-Regular"/>
              </a:rPr>
              <a:t>ph.x</a:t>
            </a:r>
            <a:r>
              <a:rPr lang="en-US" altLang="ja-JP" sz="2400" dirty="0">
                <a:solidFill>
                  <a:srgbClr val="FF0000"/>
                </a:solidFill>
                <a:latin typeface="SFMono-Regular"/>
              </a:rPr>
              <a:t> is running.) </a:t>
            </a:r>
            <a:endParaRPr lang="en-US" altLang="ja-JP" sz="2400" dirty="0">
              <a:solidFill>
                <a:srgbClr val="FF0000"/>
              </a:solidFill>
              <a:latin typeface="Cousine" panose="02070409020205020404" charset="0"/>
              <a:cs typeface="Cousine" panose="02070409020205020404" charset="0"/>
            </a:endParaRPr>
          </a:p>
          <a:p>
            <a:endParaRPr lang="en-US" sz="2400" dirty="0">
              <a:solidFill>
                <a:srgbClr val="0432FF"/>
              </a:solidFill>
              <a:latin typeface="Cousine" panose="0207040902020502040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47F30-BDE9-4390-B164-C5890E46F969}"/>
              </a:ext>
            </a:extLst>
          </p:cNvPr>
          <p:cNvSpPr txBox="1"/>
          <p:nvPr/>
        </p:nvSpPr>
        <p:spPr>
          <a:xfrm>
            <a:off x="216535" y="5835551"/>
            <a:ext cx="11415484" cy="561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 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9F2747D-7F79-4230-86FE-6AB4459E1134}"/>
              </a:ext>
            </a:extLst>
          </p:cNvPr>
          <p:cNvSpPr txBox="1"/>
          <p:nvPr/>
        </p:nvSpPr>
        <p:spPr>
          <a:xfrm>
            <a:off x="7584558" y="4089991"/>
            <a:ext cx="39269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If Swap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value is non-zero, you do not have sufficient memory.</a:t>
            </a:r>
          </a:p>
          <a:p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Speed becomes very slow. 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Change to a smaller value of –np.</a:t>
            </a:r>
          </a:p>
          <a:p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You can stop top by press “q”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You can stop run.sh by “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fg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” and then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      “control c”. 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B720310-2D7A-441C-BE11-DC86BCAB4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" y="3766945"/>
            <a:ext cx="6849738" cy="28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19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18613-795C-3970-E7C6-B1F33D753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s 4">
            <a:extLst>
              <a:ext uri="{FF2B5EF4-FFF2-40B4-BE49-F238E27FC236}">
                <a16:creationId xmlns:a16="http://schemas.microsoft.com/office/drawing/2014/main" id="{1C949467-E6AC-804B-21A7-B36450B201AE}"/>
              </a:ext>
            </a:extLst>
          </p:cNvPr>
          <p:cNvSpPr/>
          <p:nvPr/>
        </p:nvSpPr>
        <p:spPr>
          <a:xfrm>
            <a:off x="0" y="839470"/>
            <a:ext cx="12192000" cy="762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9F37CF14-14D1-9CCE-FE51-7519A245B4A5}"/>
              </a:ext>
            </a:extLst>
          </p:cNvPr>
          <p:cNvSpPr txBox="1"/>
          <p:nvPr/>
        </p:nvSpPr>
        <p:spPr>
          <a:xfrm>
            <a:off x="294640" y="86360"/>
            <a:ext cx="11758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spc="100" dirty="0">
                <a:uFillTx/>
                <a:latin typeface="Arial" panose="020B0604020202020204" pitchFamily="34" charset="0"/>
                <a:ea typeface="Microsoft YaHei" charset="-122"/>
                <a:sym typeface="+mn-ea"/>
              </a:rPr>
              <a:t>Show </a:t>
            </a:r>
            <a:r>
              <a:rPr lang="en-US" altLang="zh-CN" sz="3600" spc="100" dirty="0">
                <a:latin typeface="Arial" panose="020B0604020202020204" pitchFamily="34" charset="0"/>
                <a:ea typeface="Microsoft YaHei" charset="-122"/>
                <a:sym typeface="+mn-ea"/>
              </a:rPr>
              <a:t>vibration of </a:t>
            </a:r>
            <a:r>
              <a:rPr lang="en-US" altLang="zh-CN" sz="3600" spc="100" dirty="0">
                <a:uFillTx/>
                <a:latin typeface="Arial" panose="020B0604020202020204" pitchFamily="34" charset="0"/>
                <a:ea typeface="Microsoft YaHei" charset="-122"/>
                <a:sym typeface="+mn-ea"/>
              </a:rPr>
              <a:t>non-resonant Raman of MoS</a:t>
            </a:r>
            <a:r>
              <a:rPr lang="en-US" altLang="zh-CN" sz="3600" spc="100" baseline="-25000" dirty="0">
                <a:uFillTx/>
                <a:latin typeface="Arial" panose="020B0604020202020204" pitchFamily="34" charset="0"/>
                <a:ea typeface="Microsoft YaHei" charset="-122"/>
                <a:sym typeface="+mn-ea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0804DF-A107-A9D8-9A42-B3586268C404}"/>
              </a:ext>
            </a:extLst>
          </p:cNvPr>
          <p:cNvSpPr txBox="1"/>
          <p:nvPr/>
        </p:nvSpPr>
        <p:spPr>
          <a:xfrm>
            <a:off x="11189555" y="6373087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24/28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33005F-58B8-8930-08F1-6426E49BE7FF}"/>
              </a:ext>
            </a:extLst>
          </p:cNvPr>
          <p:cNvSpPr txBox="1"/>
          <p:nvPr/>
        </p:nvSpPr>
        <p:spPr>
          <a:xfrm>
            <a:off x="294640" y="1029796"/>
            <a:ext cx="7599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P" sz="2400" b="1" dirty="0"/>
              <a:t>Step </a:t>
            </a:r>
            <a:r>
              <a:rPr lang="en-US" sz="2400" b="1" dirty="0"/>
              <a:t>2</a:t>
            </a:r>
            <a:r>
              <a:rPr lang="en-JP" sz="2400" b="1" dirty="0"/>
              <a:t>: </a:t>
            </a:r>
            <a:r>
              <a:rPr lang="en-US" sz="2400" b="1" dirty="0"/>
              <a:t>See phonon amplitude</a:t>
            </a:r>
            <a:endParaRPr lang="en-JP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DEBD29-7E00-FDAB-D3C3-F35FED66DAF4}"/>
              </a:ext>
            </a:extLst>
          </p:cNvPr>
          <p:cNvSpPr txBox="1"/>
          <p:nvPr/>
        </p:nvSpPr>
        <p:spPr>
          <a:xfrm>
            <a:off x="294640" y="1497281"/>
            <a:ext cx="11758930" cy="2012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$ </a:t>
            </a:r>
            <a:r>
              <a:rPr lang="en-US" sz="2400" dirty="0" err="1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jupyter</a:t>
            </a:r>
            <a:r>
              <a:rPr lang="en-US" sz="2400" dirty="0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-lab </a:t>
            </a:r>
            <a:r>
              <a:rPr lang="en-US" sz="2400" dirty="0" err="1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raman.ipynb</a:t>
            </a:r>
            <a:r>
              <a:rPr lang="en-US" sz="2400" dirty="0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 &amp;</a:t>
            </a:r>
            <a:endParaRPr lang="en-US" altLang="ja-JP" sz="2400" dirty="0">
              <a:solidFill>
                <a:schemeClr val="accent1"/>
              </a:solidFill>
              <a:latin typeface="SFMono-Regular"/>
            </a:endParaRPr>
          </a:p>
          <a:p>
            <a:pPr>
              <a:lnSpc>
                <a:spcPct val="140000"/>
              </a:lnSpc>
            </a:pPr>
            <a:r>
              <a:rPr lang="en-US" altLang="ja-JP" sz="2400" dirty="0">
                <a:solidFill>
                  <a:schemeClr val="accent1"/>
                </a:solidFill>
                <a:latin typeface="SFMono-Regular"/>
              </a:rPr>
              <a:t>$ </a:t>
            </a:r>
            <a:r>
              <a:rPr lang="en-US" altLang="ja-JP" sz="2400" dirty="0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nano </a:t>
            </a:r>
            <a:r>
              <a:rPr lang="en-US" altLang="ja-JP" sz="2400" dirty="0" err="1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dynmat.out</a:t>
            </a:r>
            <a:r>
              <a:rPr lang="en-US" altLang="ja-JP" sz="2400" dirty="0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 </a:t>
            </a:r>
          </a:p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$ nano </a:t>
            </a:r>
            <a:r>
              <a:rPr lang="en-US" sz="2400" dirty="0" err="1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ph.out</a:t>
            </a:r>
            <a:endParaRPr lang="en-US" sz="2400" dirty="0">
              <a:solidFill>
                <a:srgbClr val="FF0000"/>
              </a:solidFill>
              <a:latin typeface="Cousine" panose="02070409020205020404" charset="0"/>
              <a:cs typeface="Cousine" panose="02070409020205020404" charset="0"/>
            </a:endParaRPr>
          </a:p>
          <a:p>
            <a:endParaRPr lang="en-US" sz="2400" dirty="0">
              <a:solidFill>
                <a:srgbClr val="0432FF"/>
              </a:solidFill>
              <a:latin typeface="Cousine" panose="02070409020205020404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12945FC-ADCD-467B-BB3B-2D92391BA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03" y="2069812"/>
            <a:ext cx="5377684" cy="1932265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A8BE6A6-C589-4406-B7E3-18BFC2F25424}"/>
              </a:ext>
            </a:extLst>
          </p:cNvPr>
          <p:cNvSpPr/>
          <p:nvPr/>
        </p:nvSpPr>
        <p:spPr>
          <a:xfrm>
            <a:off x="6397491" y="1673824"/>
            <a:ext cx="13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>
                <a:solidFill>
                  <a:srgbClr val="FF0000"/>
                </a:solidFill>
                <a:latin typeface="Cousine" panose="02070409020205020404" charset="0"/>
                <a:cs typeface="Cousine" panose="02070409020205020404" charset="0"/>
              </a:rPr>
              <a:t>dynmat.out</a:t>
            </a:r>
            <a:r>
              <a:rPr lang="en-US" altLang="ja-JP" dirty="0">
                <a:solidFill>
                  <a:srgbClr val="FF0000"/>
                </a:solidFill>
                <a:latin typeface="Cousine" panose="02070409020205020404" charset="0"/>
                <a:cs typeface="Cousine" panose="02070409020205020404" charset="0"/>
              </a:rPr>
              <a:t> </a:t>
            </a:r>
            <a:endParaRPr lang="ja-JP" altLang="en-US" dirty="0">
              <a:solidFill>
                <a:srgbClr val="FF0000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156FFAC-27A8-4918-9FF7-0F213CA1B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19" y="4088491"/>
            <a:ext cx="3559722" cy="28303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E6FB028-929A-4FF6-AA45-E645889FF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99" y="4511726"/>
            <a:ext cx="3424363" cy="210796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069F201-D3A0-4E0D-BE57-DECBD3F8BF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9522" y="4468850"/>
            <a:ext cx="5911097" cy="157847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D6F0E41-79FB-41DB-922C-9773DAFF17E5}"/>
              </a:ext>
            </a:extLst>
          </p:cNvPr>
          <p:cNvSpPr txBox="1"/>
          <p:nvPr/>
        </p:nvSpPr>
        <p:spPr>
          <a:xfrm>
            <a:off x="5104648" y="6062187"/>
            <a:ext cx="6254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We know irreducible representation of each Raman peak.</a:t>
            </a:r>
          </a:p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 : infrared absorption R: Raman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60BF5449-1C10-4DEF-A204-15B50FB482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2543" y="1719201"/>
            <a:ext cx="2654817" cy="212637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0C1D1D0-2CE0-4B8C-AEE8-5B47115245A5}"/>
              </a:ext>
            </a:extLst>
          </p:cNvPr>
          <p:cNvSpPr/>
          <p:nvPr/>
        </p:nvSpPr>
        <p:spPr>
          <a:xfrm>
            <a:off x="9242543" y="1304492"/>
            <a:ext cx="1212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>
                <a:solidFill>
                  <a:srgbClr val="FF0000"/>
                </a:solidFill>
                <a:latin typeface="Cousine" panose="02070409020205020404" charset="0"/>
                <a:cs typeface="Cousine" panose="02070409020205020404" charset="0"/>
              </a:rPr>
              <a:t>jupyter</a:t>
            </a:r>
            <a:r>
              <a:rPr lang="en-US" altLang="ja-JP" dirty="0">
                <a:solidFill>
                  <a:srgbClr val="FF0000"/>
                </a:solidFill>
                <a:latin typeface="Cousine" panose="02070409020205020404" charset="0"/>
                <a:cs typeface="Cousine" panose="02070409020205020404" charset="0"/>
              </a:rPr>
              <a:t>-lab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C347A59-A4B4-4B52-A1E8-4B879B0200A1}"/>
              </a:ext>
            </a:extLst>
          </p:cNvPr>
          <p:cNvSpPr/>
          <p:nvPr/>
        </p:nvSpPr>
        <p:spPr>
          <a:xfrm>
            <a:off x="4430742" y="4451106"/>
            <a:ext cx="806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>
                <a:solidFill>
                  <a:srgbClr val="FF0000"/>
                </a:solidFill>
                <a:latin typeface="Cousine" panose="02070409020205020404" charset="0"/>
                <a:cs typeface="Cousine" panose="02070409020205020404" charset="0"/>
              </a:rPr>
              <a:t>ph.out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3A98EED-D2CA-41A9-BB42-9BC17692DD6D}"/>
              </a:ext>
            </a:extLst>
          </p:cNvPr>
          <p:cNvSpPr/>
          <p:nvPr/>
        </p:nvSpPr>
        <p:spPr>
          <a:xfrm>
            <a:off x="205926" y="3284639"/>
            <a:ext cx="3502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>
                <a:solidFill>
                  <a:srgbClr val="FF0000"/>
                </a:solidFill>
                <a:latin typeface="Cousine" panose="02070409020205020404" charset="0"/>
                <a:cs typeface="Cousine" panose="02070409020205020404" charset="0"/>
              </a:rPr>
              <a:t>ph.out</a:t>
            </a:r>
            <a:r>
              <a:rPr lang="en-US" altLang="ja-JP" dirty="0">
                <a:solidFill>
                  <a:srgbClr val="FF0000"/>
                </a:solidFill>
                <a:latin typeface="Cousine" panose="02070409020205020404" charset="0"/>
                <a:cs typeface="Cousine" panose="02070409020205020404" charset="0"/>
              </a:rPr>
              <a:t>  (Results of atomic sites)</a:t>
            </a:r>
          </a:p>
          <a:p>
            <a:r>
              <a:rPr lang="en-US" altLang="ja-JP" dirty="0">
                <a:solidFill>
                  <a:srgbClr val="FF0000"/>
                </a:solidFill>
                <a:latin typeface="Cousine" panose="02070409020205020404" charset="0"/>
                <a:cs typeface="Cousine" panose="02070409020205020404" charset="0"/>
              </a:rPr>
              <a:t>   A’1 + 2A’2 + 2A’’1 + A’’ + E’ + 2E’’ 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254D98D-E1DF-4572-8EAF-B2972336BCED}"/>
              </a:ext>
            </a:extLst>
          </p:cNvPr>
          <p:cNvSpPr txBox="1"/>
          <p:nvPr/>
        </p:nvSpPr>
        <p:spPr>
          <a:xfrm>
            <a:off x="7382600" y="3985678"/>
            <a:ext cx="4387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depol.factor</a:t>
            </a:r>
            <a:r>
              <a:rPr lang="en-US" altLang="ja-JP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= 0.75 means E mode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021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E9E916-6DF0-4B1C-946C-D3BB78EB8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If Font family “Arial” not found appears,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BEC8A5B-1FBF-46A5-8A76-CB6A27A16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55" y="1690688"/>
            <a:ext cx="4572396" cy="3284505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E66DB43-E643-4EE1-86EB-33A03C3A919F}"/>
              </a:ext>
            </a:extLst>
          </p:cNvPr>
          <p:cNvSpPr/>
          <p:nvPr/>
        </p:nvSpPr>
        <p:spPr>
          <a:xfrm>
            <a:off x="5181600" y="169068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/>
              <a:t>$ </a:t>
            </a:r>
            <a:r>
              <a:rPr lang="ja-JP" altLang="en-US" dirty="0"/>
              <a:t>sudo apt install ttf-mscorefonts-installer</a:t>
            </a:r>
          </a:p>
          <a:p>
            <a:r>
              <a:rPr lang="en-US" altLang="ja-JP" dirty="0"/>
              <a:t>$ </a:t>
            </a:r>
            <a:r>
              <a:rPr lang="ja-JP" altLang="en-US" dirty="0"/>
              <a:t>fc-match Arial</a:t>
            </a:r>
          </a:p>
          <a:p>
            <a:r>
              <a:rPr lang="en-US" altLang="ja-JP" dirty="0"/>
              <a:t>$ </a:t>
            </a:r>
            <a:r>
              <a:rPr lang="ja-JP" altLang="en-US" dirty="0"/>
              <a:t>sudo fc-cache -f </a:t>
            </a:r>
            <a:r>
              <a:rPr lang="en-US" altLang="ja-JP" dirty="0"/>
              <a:t>–</a:t>
            </a:r>
            <a:r>
              <a:rPr lang="ja-JP" altLang="en-US" dirty="0"/>
              <a:t>v</a:t>
            </a:r>
            <a:endParaRPr lang="en-US" altLang="ja-JP" dirty="0"/>
          </a:p>
          <a:p>
            <a:r>
              <a:rPr lang="en-US" altLang="ja-JP" dirty="0"/>
              <a:t>$ rm ~/.cache/matplotlib/fontlist-v300.json</a:t>
            </a:r>
            <a:endParaRPr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023B857-720C-46DD-B2F5-EE21D320463E}"/>
              </a:ext>
            </a:extLst>
          </p:cNvPr>
          <p:cNvSpPr/>
          <p:nvPr/>
        </p:nvSpPr>
        <p:spPr>
          <a:xfrm>
            <a:off x="609600" y="5498839"/>
            <a:ext cx="10609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https://scrapbox.io/programming-notes/findfont:_Font_family_%5B'Arial'%5D_not_found.</a:t>
            </a:r>
          </a:p>
        </p:txBody>
      </p:sp>
    </p:spTree>
    <p:extLst>
      <p:ext uri="{BB962C8B-B14F-4D97-AF65-F5344CB8AC3E}">
        <p14:creationId xmlns:p14="http://schemas.microsoft.com/office/powerpoint/2010/main" val="3310237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18613-795C-3970-E7C6-B1F33D753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s 4">
            <a:extLst>
              <a:ext uri="{FF2B5EF4-FFF2-40B4-BE49-F238E27FC236}">
                <a16:creationId xmlns:a16="http://schemas.microsoft.com/office/drawing/2014/main" id="{1C949467-E6AC-804B-21A7-B36450B201AE}"/>
              </a:ext>
            </a:extLst>
          </p:cNvPr>
          <p:cNvSpPr/>
          <p:nvPr/>
        </p:nvSpPr>
        <p:spPr>
          <a:xfrm>
            <a:off x="0" y="839470"/>
            <a:ext cx="12192000" cy="762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9F37CF14-14D1-9CCE-FE51-7519A245B4A5}"/>
              </a:ext>
            </a:extLst>
          </p:cNvPr>
          <p:cNvSpPr txBox="1"/>
          <p:nvPr/>
        </p:nvSpPr>
        <p:spPr>
          <a:xfrm>
            <a:off x="294640" y="86360"/>
            <a:ext cx="11758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spc="100" dirty="0">
                <a:uFillTx/>
                <a:latin typeface="Arial" panose="020B0604020202020204" pitchFamily="34" charset="0"/>
                <a:ea typeface="Microsoft YaHei" charset="-122"/>
                <a:sym typeface="+mn-ea"/>
              </a:rPr>
              <a:t>Visualization of vibration of MoS</a:t>
            </a:r>
            <a:r>
              <a:rPr lang="en-US" altLang="zh-CN" sz="3600" spc="100" baseline="-25000" dirty="0">
                <a:uFillTx/>
                <a:latin typeface="Arial" panose="020B0604020202020204" pitchFamily="34" charset="0"/>
                <a:ea typeface="Microsoft YaHei" charset="-122"/>
                <a:sym typeface="+mn-ea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0804DF-A107-A9D8-9A42-B3586268C404}"/>
              </a:ext>
            </a:extLst>
          </p:cNvPr>
          <p:cNvSpPr txBox="1"/>
          <p:nvPr/>
        </p:nvSpPr>
        <p:spPr>
          <a:xfrm>
            <a:off x="11189555" y="6373087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24/28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33005F-58B8-8930-08F1-6426E49BE7FF}"/>
              </a:ext>
            </a:extLst>
          </p:cNvPr>
          <p:cNvSpPr txBox="1"/>
          <p:nvPr/>
        </p:nvSpPr>
        <p:spPr>
          <a:xfrm>
            <a:off x="294640" y="1022449"/>
            <a:ext cx="7599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P" sz="2400" b="1" dirty="0"/>
              <a:t>Step </a:t>
            </a:r>
            <a:r>
              <a:rPr lang="en-US" sz="2400" b="1" dirty="0"/>
              <a:t>3</a:t>
            </a:r>
            <a:r>
              <a:rPr lang="en-JP" sz="2400" b="1" dirty="0"/>
              <a:t>: </a:t>
            </a:r>
            <a:r>
              <a:rPr lang="en-US" sz="2400" b="1" dirty="0"/>
              <a:t>See phonon vibration using </a:t>
            </a:r>
            <a:r>
              <a:rPr lang="en-US" sz="2400" b="1" dirty="0" err="1"/>
              <a:t>xcrysden</a:t>
            </a:r>
            <a:endParaRPr lang="en-JP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DEBD29-7E00-FDAB-D3C3-F35FED66DAF4}"/>
              </a:ext>
            </a:extLst>
          </p:cNvPr>
          <p:cNvSpPr txBox="1"/>
          <p:nvPr/>
        </p:nvSpPr>
        <p:spPr>
          <a:xfrm>
            <a:off x="294640" y="1497281"/>
            <a:ext cx="117589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0432FF"/>
              </a:solidFill>
              <a:latin typeface="Cousine" panose="02070409020205020404" charset="0"/>
            </a:endParaRPr>
          </a:p>
          <a:p>
            <a:r>
              <a:rPr lang="en-US" altLang="ja-JP" sz="2400" dirty="0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$ </a:t>
            </a:r>
            <a:r>
              <a:rPr lang="en-US" altLang="ja-JP" sz="2400" dirty="0" err="1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xcrysden</a:t>
            </a:r>
            <a:r>
              <a:rPr lang="en-US" altLang="ja-JP" sz="2400" dirty="0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 &amp; </a:t>
            </a:r>
          </a:p>
          <a:p>
            <a:endParaRPr lang="en-US" altLang="ja-JP" sz="2400" dirty="0">
              <a:solidFill>
                <a:srgbClr val="0000FF"/>
              </a:solidFill>
              <a:latin typeface="Cousine" panose="02070409020205020404" charset="0"/>
              <a:cs typeface="Cousine" panose="02070409020205020404" charset="0"/>
            </a:endParaRPr>
          </a:p>
          <a:p>
            <a:r>
              <a:rPr lang="en-US" altLang="ja-JP" sz="2400" dirty="0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 </a:t>
            </a:r>
            <a:endParaRPr lang="en-US" altLang="ja-JP" sz="2400" dirty="0">
              <a:solidFill>
                <a:schemeClr val="accent1"/>
              </a:solidFill>
              <a:latin typeface="SFMono-Regular"/>
            </a:endParaRPr>
          </a:p>
          <a:p>
            <a:endParaRPr lang="en-US" sz="2400" dirty="0">
              <a:solidFill>
                <a:srgbClr val="0432FF"/>
              </a:solidFill>
              <a:latin typeface="Cousine" panose="0207040902020502040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15728F1-7A8E-4122-B8F3-2AC65721F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28" y="2384337"/>
            <a:ext cx="7761717" cy="4305413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1BB42EB-FED6-4898-B9D0-BC32F0F01AA3}"/>
              </a:ext>
            </a:extLst>
          </p:cNvPr>
          <p:cNvSpPr/>
          <p:nvPr/>
        </p:nvSpPr>
        <p:spPr>
          <a:xfrm>
            <a:off x="8216587" y="2563850"/>
            <a:ext cx="415370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1. </a:t>
            </a:r>
            <a:r>
              <a:rPr lang="ja-JP" altLang="en-US" dirty="0"/>
              <a:t>File -&gt; open structure -&gt; </a:t>
            </a:r>
            <a:endParaRPr lang="en-US" altLang="ja-JP" dirty="0"/>
          </a:p>
          <a:p>
            <a:r>
              <a:rPr lang="en-US" altLang="ja-JP" dirty="0"/>
              <a:t>   </a:t>
            </a:r>
            <a:r>
              <a:rPr lang="ja-JP" altLang="en-US" dirty="0"/>
              <a:t>Open AXSF -&gt; dynmat.axsf</a:t>
            </a:r>
            <a:endParaRPr lang="en-US" altLang="ja-JP" dirty="0"/>
          </a:p>
          <a:p>
            <a:r>
              <a:rPr lang="en-US" altLang="ja-JP" dirty="0"/>
              <a:t>2. Modify -&gt; Number of Units Drawn </a:t>
            </a:r>
          </a:p>
          <a:p>
            <a:r>
              <a:rPr lang="en-US" altLang="ja-JP" dirty="0"/>
              <a:t>   -&gt; 3, 3, 1 ok</a:t>
            </a:r>
          </a:p>
          <a:p>
            <a:r>
              <a:rPr lang="en-US" altLang="ja-JP" dirty="0"/>
              <a:t>3. Display -&gt; select Forces </a:t>
            </a:r>
          </a:p>
          <a:p>
            <a:r>
              <a:rPr lang="en-US" altLang="ja-JP" dirty="0"/>
              <a:t>   you can see arrows</a:t>
            </a:r>
          </a:p>
          <a:p>
            <a:r>
              <a:rPr lang="en-US" altLang="ja-JP" dirty="0"/>
              <a:t>4. Modify -&gt; Force setting -&gt; </a:t>
            </a:r>
          </a:p>
          <a:p>
            <a:r>
              <a:rPr lang="en-US" altLang="ja-JP" dirty="0"/>
              <a:t>    length factor 80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3969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18613-795C-3970-E7C6-B1F33D753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s 4">
            <a:extLst>
              <a:ext uri="{FF2B5EF4-FFF2-40B4-BE49-F238E27FC236}">
                <a16:creationId xmlns:a16="http://schemas.microsoft.com/office/drawing/2014/main" id="{1C949467-E6AC-804B-21A7-B36450B201AE}"/>
              </a:ext>
            </a:extLst>
          </p:cNvPr>
          <p:cNvSpPr/>
          <p:nvPr/>
        </p:nvSpPr>
        <p:spPr>
          <a:xfrm>
            <a:off x="0" y="839470"/>
            <a:ext cx="12192000" cy="762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9F37CF14-14D1-9CCE-FE51-7519A245B4A5}"/>
              </a:ext>
            </a:extLst>
          </p:cNvPr>
          <p:cNvSpPr txBox="1"/>
          <p:nvPr/>
        </p:nvSpPr>
        <p:spPr>
          <a:xfrm>
            <a:off x="294640" y="86360"/>
            <a:ext cx="11758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spc="100" dirty="0">
                <a:uFillTx/>
                <a:latin typeface="Arial" panose="020B0604020202020204" pitchFamily="34" charset="0"/>
                <a:ea typeface="Microsoft YaHei" charset="-122"/>
                <a:sym typeface="+mn-ea"/>
              </a:rPr>
              <a:t>Animation of vibration by </a:t>
            </a:r>
            <a:r>
              <a:rPr lang="en-US" altLang="zh-CN" sz="3600" spc="100" dirty="0" err="1">
                <a:uFillTx/>
                <a:latin typeface="Arial" panose="020B0604020202020204" pitchFamily="34" charset="0"/>
                <a:ea typeface="Microsoft YaHei" charset="-122"/>
                <a:sym typeface="+mn-ea"/>
              </a:rPr>
              <a:t>Materialscloud</a:t>
            </a:r>
            <a:r>
              <a:rPr lang="en-US" altLang="zh-CN" sz="3600" spc="100" dirty="0">
                <a:uFillTx/>
                <a:latin typeface="Arial" panose="020B0604020202020204" pitchFamily="34" charset="0"/>
                <a:ea typeface="Microsoft YaHei" charset="-122"/>
                <a:sym typeface="+mn-ea"/>
              </a:rPr>
              <a:t> of MoS</a:t>
            </a:r>
            <a:r>
              <a:rPr lang="en-US" altLang="zh-CN" sz="3600" spc="100" baseline="-25000" dirty="0">
                <a:uFillTx/>
                <a:latin typeface="Arial" panose="020B0604020202020204" pitchFamily="34" charset="0"/>
                <a:ea typeface="Microsoft YaHei" charset="-122"/>
                <a:sym typeface="+mn-ea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0804DF-A107-A9D8-9A42-B3586268C404}"/>
              </a:ext>
            </a:extLst>
          </p:cNvPr>
          <p:cNvSpPr txBox="1"/>
          <p:nvPr/>
        </p:nvSpPr>
        <p:spPr>
          <a:xfrm>
            <a:off x="11189555" y="6373087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24/28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33005F-58B8-8930-08F1-6426E49BE7FF}"/>
              </a:ext>
            </a:extLst>
          </p:cNvPr>
          <p:cNvSpPr txBox="1"/>
          <p:nvPr/>
        </p:nvSpPr>
        <p:spPr>
          <a:xfrm>
            <a:off x="294640" y="1022449"/>
            <a:ext cx="75990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P" sz="2400" b="1" dirty="0"/>
              <a:t>Step </a:t>
            </a:r>
            <a:r>
              <a:rPr lang="en-US" sz="2400" b="1" dirty="0"/>
              <a:t>4</a:t>
            </a:r>
            <a:r>
              <a:rPr lang="en-JP" sz="2400" b="1" dirty="0"/>
              <a:t>: </a:t>
            </a:r>
            <a:r>
              <a:rPr lang="en-US" altLang="ja-JP" u="sng" dirty="0">
                <a:hlinkClick r:id="rId2"/>
              </a:rPr>
              <a:t>https://interactivephonon.materialscloud.io/</a:t>
            </a:r>
            <a:endParaRPr lang="ja-JP" altLang="ja-JP" dirty="0"/>
          </a:p>
          <a:p>
            <a:endParaRPr lang="en-JP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DEBD29-7E00-FDAB-D3C3-F35FED66DAF4}"/>
              </a:ext>
            </a:extLst>
          </p:cNvPr>
          <p:cNvSpPr txBox="1"/>
          <p:nvPr/>
        </p:nvSpPr>
        <p:spPr>
          <a:xfrm>
            <a:off x="611358" y="1772905"/>
            <a:ext cx="117589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0432FF"/>
              </a:solidFill>
              <a:latin typeface="Cousine" panose="02070409020205020404" charset="0"/>
            </a:endParaRPr>
          </a:p>
          <a:p>
            <a:endParaRPr lang="en-US" sz="2400" dirty="0">
              <a:solidFill>
                <a:srgbClr val="0432FF"/>
              </a:solidFill>
              <a:latin typeface="Cousine" panose="0207040902020502040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1BB42EB-FED6-4898-B9D0-BC32F0F01AA3}"/>
              </a:ext>
            </a:extLst>
          </p:cNvPr>
          <p:cNvSpPr/>
          <p:nvPr/>
        </p:nvSpPr>
        <p:spPr>
          <a:xfrm>
            <a:off x="440643" y="1677803"/>
            <a:ext cx="10284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dirty="0"/>
              <a:t>Pickup an example (bottom) </a:t>
            </a:r>
            <a:r>
              <a:rPr lang="ja-JP" altLang="en-US" dirty="0"/>
              <a:t>-&gt; </a:t>
            </a:r>
            <a:r>
              <a:rPr lang="en-US" altLang="ja-JP" dirty="0"/>
              <a:t>Select MoS2 (2D) </a:t>
            </a:r>
            <a:r>
              <a:rPr lang="ja-JP" altLang="en-US" dirty="0"/>
              <a:t>-&gt; </a:t>
            </a:r>
            <a:r>
              <a:rPr lang="en-US" altLang="ja-JP" dirty="0"/>
              <a:t>Calculate this example</a:t>
            </a:r>
          </a:p>
          <a:p>
            <a:pPr marL="342900" indent="-342900">
              <a:buAutoNum type="arabicPeriod"/>
            </a:pPr>
            <a:r>
              <a:rPr lang="en-US" altLang="ja-JP" dirty="0"/>
              <a:t>Select Gamma point phonon such as 283 cm-1</a:t>
            </a:r>
            <a:r>
              <a:rPr lang="ja-JP" altLang="en-US" dirty="0"/>
              <a:t> </a:t>
            </a:r>
            <a:endParaRPr lang="en-US" altLang="ja-JP" dirty="0"/>
          </a:p>
          <a:p>
            <a:r>
              <a:rPr lang="en-US" altLang="ja-JP" dirty="0"/>
              <a:t>   </a:t>
            </a:r>
            <a:endParaRPr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4D981BF-29E5-454C-87D0-BE605377A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40" y="2274358"/>
            <a:ext cx="5686940" cy="4355042"/>
          </a:xfrm>
          <a:prstGeom prst="rect">
            <a:avLst/>
          </a:prstGeom>
        </p:spPr>
      </p:pic>
      <p:sp>
        <p:nvSpPr>
          <p:cNvPr id="10" name="楕円 9">
            <a:extLst>
              <a:ext uri="{FF2B5EF4-FFF2-40B4-BE49-F238E27FC236}">
                <a16:creationId xmlns:a16="http://schemas.microsoft.com/office/drawing/2014/main" id="{FAD8B1B8-E9E5-455D-9568-C109B43A26E8}"/>
              </a:ext>
            </a:extLst>
          </p:cNvPr>
          <p:cNvSpPr/>
          <p:nvPr/>
        </p:nvSpPr>
        <p:spPr>
          <a:xfrm>
            <a:off x="2808514" y="6018530"/>
            <a:ext cx="2392136" cy="753110"/>
          </a:xfrm>
          <a:prstGeom prst="ellipse">
            <a:avLst/>
          </a:prstGeom>
          <a:solidFill>
            <a:srgbClr val="FF0000">
              <a:alpha val="1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A9C4ED2-9732-472F-9FCF-950584891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823" y="2723721"/>
            <a:ext cx="4687455" cy="364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3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18613-795C-3970-E7C6-B1F33D753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763809D3-2B97-4F07-9B43-9A29D4C4E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878" y="4721212"/>
            <a:ext cx="4364188" cy="1856694"/>
          </a:xfrm>
          <a:prstGeom prst="rect">
            <a:avLst/>
          </a:prstGeom>
        </p:spPr>
      </p:pic>
      <p:sp>
        <p:nvSpPr>
          <p:cNvPr id="5" name="Rectangles 4">
            <a:extLst>
              <a:ext uri="{FF2B5EF4-FFF2-40B4-BE49-F238E27FC236}">
                <a16:creationId xmlns:a16="http://schemas.microsoft.com/office/drawing/2014/main" id="{1C949467-E6AC-804B-21A7-B36450B201AE}"/>
              </a:ext>
            </a:extLst>
          </p:cNvPr>
          <p:cNvSpPr/>
          <p:nvPr/>
        </p:nvSpPr>
        <p:spPr>
          <a:xfrm>
            <a:off x="0" y="839470"/>
            <a:ext cx="12192000" cy="762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9F37CF14-14D1-9CCE-FE51-7519A245B4A5}"/>
              </a:ext>
            </a:extLst>
          </p:cNvPr>
          <p:cNvSpPr txBox="1"/>
          <p:nvPr/>
        </p:nvSpPr>
        <p:spPr>
          <a:xfrm>
            <a:off x="294640" y="86360"/>
            <a:ext cx="11758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spc="100" dirty="0">
                <a:uFillTx/>
                <a:latin typeface="Arial" panose="020B0604020202020204" pitchFamily="34" charset="0"/>
                <a:ea typeface="Microsoft YaHei" charset="-122"/>
                <a:sym typeface="+mn-ea"/>
              </a:rPr>
              <a:t>Do you want your results in Animation?</a:t>
            </a:r>
            <a:endParaRPr lang="en-US" altLang="zh-CN" sz="3600" spc="100" baseline="-25000" dirty="0">
              <a:uFillTx/>
              <a:latin typeface="Arial" panose="020B0604020202020204" pitchFamily="34" charset="0"/>
              <a:ea typeface="Microsoft YaHei" charset="-122"/>
              <a:sym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0804DF-A107-A9D8-9A42-B3586268C404}"/>
              </a:ext>
            </a:extLst>
          </p:cNvPr>
          <p:cNvSpPr txBox="1"/>
          <p:nvPr/>
        </p:nvSpPr>
        <p:spPr>
          <a:xfrm>
            <a:off x="11104420" y="6482345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24/28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33005F-58B8-8930-08F1-6426E49BE7FF}"/>
              </a:ext>
            </a:extLst>
          </p:cNvPr>
          <p:cNvSpPr txBox="1"/>
          <p:nvPr/>
        </p:nvSpPr>
        <p:spPr>
          <a:xfrm>
            <a:off x="294640" y="1022449"/>
            <a:ext cx="96713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P" sz="2400" b="1" dirty="0"/>
              <a:t>Step </a:t>
            </a:r>
            <a:r>
              <a:rPr lang="en-US" sz="2400" b="1" dirty="0"/>
              <a:t>5</a:t>
            </a:r>
            <a:r>
              <a:rPr lang="en-JP" sz="2400" b="1" dirty="0"/>
              <a:t>:</a:t>
            </a:r>
            <a:r>
              <a:rPr lang="en-US" sz="2400" b="1" dirty="0"/>
              <a:t> Let us calculate phonon dispersion of graphene	</a:t>
            </a:r>
            <a:endParaRPr lang="en-JP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DEBD29-7E00-FDAB-D3C3-F35FED66DAF4}"/>
              </a:ext>
            </a:extLst>
          </p:cNvPr>
          <p:cNvSpPr txBox="1"/>
          <p:nvPr/>
        </p:nvSpPr>
        <p:spPr>
          <a:xfrm>
            <a:off x="611358" y="1772905"/>
            <a:ext cx="117589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0432FF"/>
              </a:solidFill>
              <a:latin typeface="Cousine" panose="02070409020205020404" charset="0"/>
            </a:endParaRPr>
          </a:p>
          <a:p>
            <a:endParaRPr lang="en-US" sz="2400" dirty="0">
              <a:solidFill>
                <a:srgbClr val="0432FF"/>
              </a:solidFill>
              <a:latin typeface="Cousine" panose="0207040902020502040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1BB42EB-FED6-4898-B9D0-BC32F0F01AA3}"/>
              </a:ext>
            </a:extLst>
          </p:cNvPr>
          <p:cNvSpPr/>
          <p:nvPr/>
        </p:nvSpPr>
        <p:spPr>
          <a:xfrm>
            <a:off x="440643" y="1677803"/>
            <a:ext cx="1227783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$ cd ~/QESSP/gr/phonon</a:t>
            </a: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$ nano run.sh          (You can change to “-np 8”)</a:t>
            </a: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$ (time ./run.sh) 2&gt; </a:t>
            </a:r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time.out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&amp;  (Run job it takes 12min)</a:t>
            </a: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$ top	f</a:t>
            </a:r>
          </a:p>
          <a:p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jupyter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-lab plot-</a:t>
            </a:r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phonon.ipynb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&amp;  </a:t>
            </a: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(You can see phonon dispersion)</a:t>
            </a: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$ google-chrome https://interactivephonon.materialscloud.io/ &amp;</a:t>
            </a: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 1. select scf.in </a:t>
            </a: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 2. select </a:t>
            </a:r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scf.out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 3. select </a:t>
            </a:r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gr.modes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 push button </a:t>
            </a: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"Calculate ... dispersion" </a:t>
            </a:r>
          </a:p>
          <a:p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/>
              <a:t>   </a:t>
            </a:r>
            <a:endParaRPr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CE9B5EE-65E8-431C-8524-426DFC579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054" y="4724791"/>
            <a:ext cx="3432759" cy="193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45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18613-795C-3970-E7C6-B1F33D753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s 4">
            <a:extLst>
              <a:ext uri="{FF2B5EF4-FFF2-40B4-BE49-F238E27FC236}">
                <a16:creationId xmlns:a16="http://schemas.microsoft.com/office/drawing/2014/main" id="{1C949467-E6AC-804B-21A7-B36450B201AE}"/>
              </a:ext>
            </a:extLst>
          </p:cNvPr>
          <p:cNvSpPr/>
          <p:nvPr/>
        </p:nvSpPr>
        <p:spPr>
          <a:xfrm>
            <a:off x="0" y="839470"/>
            <a:ext cx="12192000" cy="762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9F37CF14-14D1-9CCE-FE51-7519A245B4A5}"/>
              </a:ext>
            </a:extLst>
          </p:cNvPr>
          <p:cNvSpPr txBox="1"/>
          <p:nvPr/>
        </p:nvSpPr>
        <p:spPr>
          <a:xfrm>
            <a:off x="294640" y="86360"/>
            <a:ext cx="11758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spc="100" dirty="0">
                <a:uFillTx/>
                <a:latin typeface="Arial" panose="020B0604020202020204" pitchFamily="34" charset="0"/>
                <a:ea typeface="Microsoft YaHei" charset="-122"/>
                <a:sym typeface="+mn-ea"/>
              </a:rPr>
              <a:t>Calculate dielectric function and optical absorption MoS</a:t>
            </a:r>
            <a:r>
              <a:rPr lang="en-US" altLang="zh-CN" sz="2800" spc="100" baseline="-25000" dirty="0">
                <a:uFillTx/>
                <a:latin typeface="Arial" panose="020B0604020202020204" pitchFamily="34" charset="0"/>
                <a:ea typeface="Microsoft YaHei" charset="-122"/>
                <a:sym typeface="+mn-ea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0804DF-A107-A9D8-9A42-B3586268C404}"/>
              </a:ext>
            </a:extLst>
          </p:cNvPr>
          <p:cNvSpPr txBox="1"/>
          <p:nvPr/>
        </p:nvSpPr>
        <p:spPr>
          <a:xfrm>
            <a:off x="11189555" y="6373087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24/28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33005F-58B8-8930-08F1-6426E49BE7FF}"/>
              </a:ext>
            </a:extLst>
          </p:cNvPr>
          <p:cNvSpPr txBox="1"/>
          <p:nvPr/>
        </p:nvSpPr>
        <p:spPr>
          <a:xfrm>
            <a:off x="294640" y="1022449"/>
            <a:ext cx="7599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P" sz="2400" b="1" dirty="0"/>
              <a:t>Step </a:t>
            </a:r>
            <a:r>
              <a:rPr lang="en-US" sz="2400" b="1" dirty="0"/>
              <a:t>1</a:t>
            </a:r>
            <a:r>
              <a:rPr lang="en-JP" sz="2400" b="1" dirty="0"/>
              <a:t>: </a:t>
            </a:r>
            <a:r>
              <a:rPr lang="en-US" sz="2400" b="1" dirty="0"/>
              <a:t>Run QE program for Raman</a:t>
            </a:r>
            <a:endParaRPr lang="en-JP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DEBD29-7E00-FDAB-D3C3-F35FED66DAF4}"/>
              </a:ext>
            </a:extLst>
          </p:cNvPr>
          <p:cNvSpPr txBox="1"/>
          <p:nvPr/>
        </p:nvSpPr>
        <p:spPr>
          <a:xfrm>
            <a:off x="294640" y="1796672"/>
            <a:ext cx="11758930" cy="4598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ja-JP" sz="2400" dirty="0">
                <a:solidFill>
                  <a:schemeClr val="accent1"/>
                </a:solidFill>
                <a:latin typeface="SFMono-Regular"/>
              </a:rPr>
              <a:t>%</a:t>
            </a:r>
          </a:p>
          <a:p>
            <a:pPr>
              <a:lnSpc>
                <a:spcPct val="140000"/>
              </a:lnSpc>
            </a:pPr>
            <a:r>
              <a:rPr lang="en-US" altLang="ja-JP" sz="2400" dirty="0">
                <a:solidFill>
                  <a:schemeClr val="accent1"/>
                </a:solidFill>
                <a:latin typeface="SFMono-Regular"/>
              </a:rPr>
              <a:t>% 10. Calculate dielectric function</a:t>
            </a:r>
          </a:p>
          <a:p>
            <a:pPr>
              <a:lnSpc>
                <a:spcPct val="140000"/>
              </a:lnSpc>
            </a:pPr>
            <a:r>
              <a:rPr lang="en-US" altLang="ja-JP" sz="2400" dirty="0">
                <a:solidFill>
                  <a:schemeClr val="accent1"/>
                </a:solidFill>
                <a:latin typeface="SFMono-Regular"/>
              </a:rPr>
              <a:t>%</a:t>
            </a:r>
          </a:p>
          <a:p>
            <a:pPr>
              <a:lnSpc>
                <a:spcPct val="140000"/>
              </a:lnSpc>
            </a:pPr>
            <a:r>
              <a:rPr lang="en-US" altLang="ja-JP" sz="2400" dirty="0">
                <a:solidFill>
                  <a:schemeClr val="accent1"/>
                </a:solidFill>
                <a:latin typeface="SFMono-Regular"/>
              </a:rPr>
              <a:t>cd QE-SSP/mos2/optic/</a:t>
            </a:r>
          </a:p>
          <a:p>
            <a:pPr>
              <a:lnSpc>
                <a:spcPct val="140000"/>
              </a:lnSpc>
            </a:pPr>
            <a:r>
              <a:rPr lang="en-US" altLang="ja-JP" sz="2400" dirty="0">
                <a:solidFill>
                  <a:schemeClr val="accent1"/>
                </a:solidFill>
                <a:latin typeface="SFMono-Regular"/>
              </a:rPr>
              <a:t>nano run.sh                                   (Change to "-np 8" if CPU has a power.)</a:t>
            </a:r>
          </a:p>
          <a:p>
            <a:pPr>
              <a:lnSpc>
                <a:spcPct val="140000"/>
              </a:lnSpc>
            </a:pPr>
            <a:r>
              <a:rPr lang="en-US" altLang="ja-JP" sz="2400" dirty="0">
                <a:solidFill>
                  <a:schemeClr val="accent1"/>
                </a:solidFill>
                <a:latin typeface="SFMono-Regular"/>
              </a:rPr>
              <a:t>(time ./run.sh) 2&gt; </a:t>
            </a:r>
            <a:r>
              <a:rPr lang="en-US" altLang="ja-JP" sz="2400" dirty="0" err="1">
                <a:solidFill>
                  <a:schemeClr val="accent1"/>
                </a:solidFill>
                <a:latin typeface="SFMono-Regular"/>
              </a:rPr>
              <a:t>time.out</a:t>
            </a:r>
            <a:r>
              <a:rPr lang="en-US" altLang="ja-JP" sz="2400" dirty="0">
                <a:solidFill>
                  <a:schemeClr val="accent1"/>
                </a:solidFill>
                <a:latin typeface="SFMono-Regular"/>
              </a:rPr>
              <a:t> &amp;     (Run the job. It takes 18 mins)</a:t>
            </a:r>
          </a:p>
          <a:p>
            <a:pPr>
              <a:lnSpc>
                <a:spcPct val="140000"/>
              </a:lnSpc>
            </a:pPr>
            <a:r>
              <a:rPr lang="en-US" altLang="ja-JP" sz="2400" dirty="0">
                <a:solidFill>
                  <a:schemeClr val="accent1"/>
                </a:solidFill>
                <a:latin typeface="SFMono-Regular"/>
              </a:rPr>
              <a:t>top                                                    (You can check how jobs are running.)</a:t>
            </a:r>
          </a:p>
          <a:p>
            <a:pPr>
              <a:lnSpc>
                <a:spcPct val="140000"/>
              </a:lnSpc>
            </a:pPr>
            <a:r>
              <a:rPr lang="en-US" altLang="ja-JP" sz="2400" dirty="0" err="1">
                <a:solidFill>
                  <a:schemeClr val="accent1"/>
                </a:solidFill>
                <a:latin typeface="SFMono-Regular"/>
              </a:rPr>
              <a:t>jupyter</a:t>
            </a:r>
            <a:r>
              <a:rPr lang="en-US" altLang="ja-JP" sz="2400" dirty="0">
                <a:solidFill>
                  <a:schemeClr val="accent1"/>
                </a:solidFill>
                <a:latin typeface="SFMono-Regular"/>
              </a:rPr>
              <a:t>-lab </a:t>
            </a:r>
            <a:r>
              <a:rPr lang="en-US" altLang="ja-JP" sz="2400" dirty="0" err="1">
                <a:solidFill>
                  <a:schemeClr val="accent1"/>
                </a:solidFill>
                <a:latin typeface="SFMono-Regular"/>
              </a:rPr>
              <a:t>eps.ipynb</a:t>
            </a:r>
            <a:r>
              <a:rPr lang="en-US" altLang="ja-JP" sz="2400" dirty="0">
                <a:solidFill>
                  <a:schemeClr val="accent1"/>
                </a:solidFill>
                <a:latin typeface="SFMono-Regular"/>
              </a:rPr>
              <a:t> &amp;    (Plot dielectric function and optical absorption.)</a:t>
            </a:r>
            <a:r>
              <a:rPr lang="en-US" altLang="ja-JP" sz="2400" dirty="0">
                <a:solidFill>
                  <a:srgbClr val="FF0000"/>
                </a:solidFill>
                <a:latin typeface="SFMono-Regular"/>
              </a:rPr>
              <a:t> </a:t>
            </a:r>
            <a:endParaRPr lang="en-US" altLang="ja-JP" sz="2400" dirty="0">
              <a:solidFill>
                <a:srgbClr val="FF0000"/>
              </a:solidFill>
              <a:latin typeface="Cousine" panose="02070409020205020404" charset="0"/>
              <a:cs typeface="Cousine" panose="02070409020205020404" charset="0"/>
            </a:endParaRPr>
          </a:p>
          <a:p>
            <a:endParaRPr lang="en-US" sz="2400" dirty="0">
              <a:solidFill>
                <a:srgbClr val="0432FF"/>
              </a:solidFill>
              <a:latin typeface="Cousine" panose="0207040902020502040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47F30-BDE9-4390-B164-C5890E46F969}"/>
              </a:ext>
            </a:extLst>
          </p:cNvPr>
          <p:cNvSpPr txBox="1"/>
          <p:nvPr/>
        </p:nvSpPr>
        <p:spPr>
          <a:xfrm>
            <a:off x="216535" y="5835551"/>
            <a:ext cx="11415484" cy="561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 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E88AAF7-A05A-44E7-8B2D-56F381AE1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931" y="1177084"/>
            <a:ext cx="6570488" cy="262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25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0010E6-470D-4E08-A9C5-86BA7AC6E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Goal of this practice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1207AA-0A97-424F-9521-351F07B49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954" y="1841527"/>
            <a:ext cx="11353800" cy="482166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(Overleaf) Share information and make homework online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(Paper) Practice for writing a scientific paper using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overleaf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(Linux) Running Raman spectra by first-principles</a:t>
            </a:r>
          </a:p>
          <a:p>
            <a:pPr marL="0" indent="0">
              <a:buNone/>
            </a:pP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You can do by </a:t>
            </a:r>
          </a:p>
          <a:p>
            <a:pPr marL="514350" indent="-514350">
              <a:buAutoNum type="arabicPeriod"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Word, Google docs, But too many limitation, not free of charge.</a:t>
            </a:r>
          </a:p>
          <a:p>
            <a:pPr marL="514350" indent="-514350">
              <a:buAutoNum type="arabicPeriod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Excel or Origin, But the software is a 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blackbox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688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18613-795C-3970-E7C6-B1F33D753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s 4">
            <a:extLst>
              <a:ext uri="{FF2B5EF4-FFF2-40B4-BE49-F238E27FC236}">
                <a16:creationId xmlns:a16="http://schemas.microsoft.com/office/drawing/2014/main" id="{1C949467-E6AC-804B-21A7-B36450B201AE}"/>
              </a:ext>
            </a:extLst>
          </p:cNvPr>
          <p:cNvSpPr/>
          <p:nvPr/>
        </p:nvSpPr>
        <p:spPr>
          <a:xfrm>
            <a:off x="0" y="839470"/>
            <a:ext cx="12192000" cy="762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9F37CF14-14D1-9CCE-FE51-7519A245B4A5}"/>
              </a:ext>
            </a:extLst>
          </p:cNvPr>
          <p:cNvSpPr txBox="1"/>
          <p:nvPr/>
        </p:nvSpPr>
        <p:spPr>
          <a:xfrm>
            <a:off x="294640" y="86360"/>
            <a:ext cx="11758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spc="100" dirty="0">
                <a:uFillTx/>
                <a:latin typeface="Arial" panose="020B0604020202020204" pitchFamily="34" charset="0"/>
                <a:ea typeface="Microsoft YaHei" charset="-122"/>
                <a:sym typeface="+mn-ea"/>
              </a:rPr>
              <a:t>Calculate Resonance Raman spectra of MoS</a:t>
            </a:r>
            <a:r>
              <a:rPr lang="en-US" altLang="zh-CN" sz="2800" spc="100" baseline="-25000" dirty="0">
                <a:uFillTx/>
                <a:latin typeface="Arial" panose="020B0604020202020204" pitchFamily="34" charset="0"/>
                <a:ea typeface="Microsoft YaHei" charset="-122"/>
                <a:sym typeface="+mn-ea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0804DF-A107-A9D8-9A42-B3586268C404}"/>
              </a:ext>
            </a:extLst>
          </p:cNvPr>
          <p:cNvSpPr txBox="1"/>
          <p:nvPr/>
        </p:nvSpPr>
        <p:spPr>
          <a:xfrm>
            <a:off x="11189555" y="6373087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24/28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33005F-58B8-8930-08F1-6426E49BE7FF}"/>
              </a:ext>
            </a:extLst>
          </p:cNvPr>
          <p:cNvSpPr txBox="1"/>
          <p:nvPr/>
        </p:nvSpPr>
        <p:spPr>
          <a:xfrm>
            <a:off x="294640" y="1022449"/>
            <a:ext cx="7599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P" sz="2400" b="1" dirty="0"/>
              <a:t>Step </a:t>
            </a:r>
            <a:r>
              <a:rPr lang="en-US" sz="2400" b="1" dirty="0"/>
              <a:t>1</a:t>
            </a:r>
            <a:r>
              <a:rPr lang="en-JP" sz="2400" b="1" dirty="0"/>
              <a:t>: </a:t>
            </a:r>
            <a:r>
              <a:rPr lang="en-US" sz="2400" b="1" dirty="0"/>
              <a:t>Run command in 11. of installQE.sh </a:t>
            </a:r>
            <a:endParaRPr lang="en-JP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DEBD29-7E00-FDAB-D3C3-F35FED66DAF4}"/>
              </a:ext>
            </a:extLst>
          </p:cNvPr>
          <p:cNvSpPr txBox="1"/>
          <p:nvPr/>
        </p:nvSpPr>
        <p:spPr>
          <a:xfrm>
            <a:off x="294640" y="1796672"/>
            <a:ext cx="1175893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  <a:latin typeface="Cousine" panose="02070409020205020404" charset="0"/>
              </a:rPr>
              <a:t>11-1 install </a:t>
            </a:r>
            <a:r>
              <a:rPr lang="en-US" sz="2400" dirty="0" err="1">
                <a:solidFill>
                  <a:srgbClr val="0432FF"/>
                </a:solidFill>
                <a:latin typeface="Cousine" panose="02070409020205020404" charset="0"/>
              </a:rPr>
              <a:t>fortran</a:t>
            </a:r>
            <a:r>
              <a:rPr lang="en-US" sz="2400" dirty="0">
                <a:solidFill>
                  <a:srgbClr val="0432FF"/>
                </a:solidFill>
                <a:latin typeface="Cousine" panose="02070409020205020404" charset="0"/>
              </a:rPr>
              <a:t> compiler</a:t>
            </a:r>
          </a:p>
          <a:p>
            <a:r>
              <a:rPr lang="en-US" sz="2400" dirty="0">
                <a:solidFill>
                  <a:srgbClr val="0432FF"/>
                </a:solidFill>
                <a:latin typeface="Cousine" panose="02070409020205020404" charset="0"/>
              </a:rPr>
              <a:t>11-2 install </a:t>
            </a:r>
            <a:r>
              <a:rPr lang="en-US" sz="2400" dirty="0" err="1">
                <a:solidFill>
                  <a:srgbClr val="0432FF"/>
                </a:solidFill>
                <a:latin typeface="Cousine" panose="02070409020205020404" charset="0"/>
              </a:rPr>
              <a:t>QERaman</a:t>
            </a:r>
            <a:r>
              <a:rPr lang="en-US" sz="2400" dirty="0">
                <a:solidFill>
                  <a:srgbClr val="0432FF"/>
                </a:solidFill>
                <a:latin typeface="Cousine" panose="02070409020205020404" charset="0"/>
              </a:rPr>
              <a:t> in ~/opt/q-e</a:t>
            </a:r>
          </a:p>
          <a:p>
            <a:r>
              <a:rPr lang="en-US" sz="2400" dirty="0">
                <a:solidFill>
                  <a:srgbClr val="0432FF"/>
                </a:solidFill>
                <a:latin typeface="Cousine" panose="02070409020205020404" charset="0"/>
              </a:rPr>
              <a:t>11-3 Change PATH in ~/.</a:t>
            </a:r>
            <a:r>
              <a:rPr lang="en-US" sz="2400" dirty="0" err="1">
                <a:solidFill>
                  <a:srgbClr val="0432FF"/>
                </a:solidFill>
                <a:latin typeface="Cousine" panose="02070409020205020404" charset="0"/>
              </a:rPr>
              <a:t>bashrc</a:t>
            </a:r>
            <a:endParaRPr lang="en-US" sz="2400" dirty="0">
              <a:solidFill>
                <a:srgbClr val="0432FF"/>
              </a:solidFill>
              <a:latin typeface="Cousine" panose="02070409020205020404" charset="0"/>
            </a:endParaRPr>
          </a:p>
          <a:p>
            <a:r>
              <a:rPr lang="en-US" sz="2400" dirty="0">
                <a:solidFill>
                  <a:srgbClr val="0432FF"/>
                </a:solidFill>
                <a:latin typeface="Cousine" panose="02070409020205020404" charset="0"/>
              </a:rPr>
              <a:t>11-4 Calculate MoS2 resonance Raman spectra</a:t>
            </a:r>
          </a:p>
          <a:p>
            <a:r>
              <a:rPr lang="pt-BR" sz="2400" dirty="0">
                <a:solidFill>
                  <a:srgbClr val="0432FF"/>
                </a:solidFill>
                <a:latin typeface="Cousine" panose="02070409020205020404" charset="0"/>
              </a:rPr>
              <a:t>cd ~/opt/q-e/QERaman/example/mos2</a:t>
            </a:r>
            <a:endParaRPr lang="en-US" sz="2400" dirty="0">
              <a:solidFill>
                <a:srgbClr val="0432FF"/>
              </a:solidFill>
              <a:latin typeface="Cousine" panose="02070409020205020404" charset="0"/>
            </a:endParaRPr>
          </a:p>
          <a:p>
            <a:r>
              <a:rPr lang="en-US" sz="2400" dirty="0">
                <a:solidFill>
                  <a:srgbClr val="0432FF"/>
                </a:solidFill>
                <a:latin typeface="Cousine" panose="02070409020205020404" charset="0"/>
              </a:rPr>
              <a:t>nano run.sh           (Change from "-np 48" to "-np 8" or "-np 4")</a:t>
            </a:r>
          </a:p>
          <a:p>
            <a:r>
              <a:rPr lang="en-US" sz="2400" dirty="0">
                <a:solidFill>
                  <a:srgbClr val="0432FF"/>
                </a:solidFill>
                <a:latin typeface="Cousine" panose="02070409020205020404" charset="0"/>
              </a:rPr>
              <a:t>nano scf.in           (Change k point mesh from 48x48x1 to 12x12x1)</a:t>
            </a:r>
          </a:p>
          <a:p>
            <a:r>
              <a:rPr lang="en-US" sz="2400" dirty="0">
                <a:solidFill>
                  <a:srgbClr val="0432FF"/>
                </a:solidFill>
                <a:latin typeface="Cousine" panose="02070409020205020404" charset="0"/>
              </a:rPr>
              <a:t>(time ./run.sh) 2&gt; </a:t>
            </a:r>
            <a:r>
              <a:rPr lang="en-US" sz="2400" dirty="0" err="1">
                <a:solidFill>
                  <a:srgbClr val="0432FF"/>
                </a:solidFill>
                <a:latin typeface="Cousine" panose="02070409020205020404" charset="0"/>
              </a:rPr>
              <a:t>time.out</a:t>
            </a:r>
            <a:r>
              <a:rPr lang="en-US" sz="2400" dirty="0">
                <a:solidFill>
                  <a:srgbClr val="0432FF"/>
                </a:solidFill>
                <a:latin typeface="Cousine" panose="02070409020205020404" charset="0"/>
              </a:rPr>
              <a:t> &amp;     (Run the job. It takes 12 mins)</a:t>
            </a:r>
          </a:p>
          <a:p>
            <a:r>
              <a:rPr lang="en-US" sz="2400" dirty="0">
                <a:solidFill>
                  <a:srgbClr val="0432FF"/>
                </a:solidFill>
                <a:latin typeface="Cousine" panose="02070409020205020404" charset="0"/>
              </a:rPr>
              <a:t>top</a:t>
            </a:r>
          </a:p>
          <a:p>
            <a:r>
              <a:rPr lang="en-US" sz="2400" dirty="0">
                <a:solidFill>
                  <a:srgbClr val="0432FF"/>
                </a:solidFill>
                <a:latin typeface="Cousine" panose="02070409020205020404" charset="0"/>
              </a:rPr>
              <a:t>cp reference/*.</a:t>
            </a:r>
            <a:r>
              <a:rPr lang="en-US" sz="2400" dirty="0" err="1">
                <a:solidFill>
                  <a:srgbClr val="0432FF"/>
                </a:solidFill>
                <a:latin typeface="Cousine" panose="02070409020205020404" charset="0"/>
              </a:rPr>
              <a:t>ipynb</a:t>
            </a:r>
            <a:r>
              <a:rPr lang="en-US" sz="2400" dirty="0">
                <a:solidFill>
                  <a:srgbClr val="0432FF"/>
                </a:solidFill>
                <a:latin typeface="Cousine" panose="02070409020205020404" charset="0"/>
              </a:rPr>
              <a:t> .</a:t>
            </a:r>
          </a:p>
          <a:p>
            <a:r>
              <a:rPr lang="en-US" sz="2400" dirty="0">
                <a:solidFill>
                  <a:srgbClr val="0432FF"/>
                </a:solidFill>
                <a:latin typeface="Cousine" panose="02070409020205020404" charset="0"/>
              </a:rPr>
              <a:t>cp reference/</a:t>
            </a:r>
            <a:r>
              <a:rPr lang="en-US" sz="2400" dirty="0" err="1">
                <a:solidFill>
                  <a:srgbClr val="0432FF"/>
                </a:solidFill>
                <a:latin typeface="Cousine" panose="02070409020205020404" charset="0"/>
              </a:rPr>
              <a:t>sci.mplstyle</a:t>
            </a:r>
            <a:r>
              <a:rPr lang="en-US" sz="2400" dirty="0">
                <a:solidFill>
                  <a:srgbClr val="0432FF"/>
                </a:solidFill>
                <a:latin typeface="Cousine" panose="02070409020205020404" charset="0"/>
              </a:rPr>
              <a:t> . </a:t>
            </a:r>
          </a:p>
          <a:p>
            <a:r>
              <a:rPr lang="en-US" sz="2400" dirty="0" err="1">
                <a:solidFill>
                  <a:srgbClr val="0432FF"/>
                </a:solidFill>
                <a:latin typeface="Cousine" panose="02070409020205020404" charset="0"/>
              </a:rPr>
              <a:t>jupyter</a:t>
            </a:r>
            <a:r>
              <a:rPr lang="en-US" sz="2400" dirty="0">
                <a:solidFill>
                  <a:srgbClr val="0432FF"/>
                </a:solidFill>
                <a:latin typeface="Cousine" panose="02070409020205020404" charset="0"/>
              </a:rPr>
              <a:t>-lab plot-</a:t>
            </a:r>
            <a:r>
              <a:rPr lang="en-US" sz="2400" dirty="0" err="1">
                <a:solidFill>
                  <a:srgbClr val="0432FF"/>
                </a:solidFill>
                <a:latin typeface="Cousine" panose="02070409020205020404" charset="0"/>
              </a:rPr>
              <a:t>raman</a:t>
            </a:r>
            <a:r>
              <a:rPr lang="en-US" sz="2400" dirty="0">
                <a:solidFill>
                  <a:srgbClr val="0432FF"/>
                </a:solidFill>
                <a:latin typeface="Cousine" panose="02070409020205020404" charset="0"/>
              </a:rPr>
              <a:t>-</a:t>
            </a:r>
            <a:r>
              <a:rPr lang="en-US" sz="2400" dirty="0" err="1">
                <a:solidFill>
                  <a:srgbClr val="0432FF"/>
                </a:solidFill>
                <a:latin typeface="Cousine" panose="02070409020205020404" charset="0"/>
              </a:rPr>
              <a:t>spectra.ipynb</a:t>
            </a:r>
            <a:endParaRPr lang="en-US" sz="2400" dirty="0">
              <a:solidFill>
                <a:srgbClr val="0432FF"/>
              </a:solidFill>
              <a:latin typeface="Cousine" panose="02070409020205020404" charset="0"/>
            </a:endParaRPr>
          </a:p>
          <a:p>
            <a:r>
              <a:rPr lang="en-US" sz="2400" dirty="0" err="1">
                <a:solidFill>
                  <a:srgbClr val="0432FF"/>
                </a:solidFill>
                <a:latin typeface="Cousine" panose="02070409020205020404" charset="0"/>
              </a:rPr>
              <a:t>jupyter</a:t>
            </a:r>
            <a:r>
              <a:rPr lang="en-US" sz="2400" dirty="0">
                <a:solidFill>
                  <a:srgbClr val="0432FF"/>
                </a:solidFill>
                <a:latin typeface="Cousine" panose="02070409020205020404" charset="0"/>
              </a:rPr>
              <a:t>-lab plot-</a:t>
            </a:r>
            <a:r>
              <a:rPr lang="en-US" sz="2400" dirty="0" err="1">
                <a:solidFill>
                  <a:srgbClr val="0432FF"/>
                </a:solidFill>
                <a:latin typeface="Cousine" panose="02070409020205020404" charset="0"/>
              </a:rPr>
              <a:t>raman</a:t>
            </a:r>
            <a:r>
              <a:rPr lang="en-US" sz="2400" dirty="0">
                <a:solidFill>
                  <a:srgbClr val="0432FF"/>
                </a:solidFill>
                <a:latin typeface="Cousine" panose="02070409020205020404" charset="0"/>
              </a:rPr>
              <a:t>-</a:t>
            </a:r>
            <a:r>
              <a:rPr lang="en-US" sz="2400" dirty="0" err="1">
                <a:solidFill>
                  <a:srgbClr val="0432FF"/>
                </a:solidFill>
                <a:latin typeface="Cousine" panose="02070409020205020404" charset="0"/>
              </a:rPr>
              <a:t>polar.ipynbj</a:t>
            </a:r>
            <a:r>
              <a:rPr lang="en-US" sz="2400" dirty="0">
                <a:solidFill>
                  <a:srgbClr val="0432FF"/>
                </a:solidFill>
                <a:latin typeface="Cousine" panose="02070409020205020404" charset="0"/>
              </a:rPr>
              <a:t>   (Change </a:t>
            </a:r>
            <a:r>
              <a:rPr lang="en-US" sz="2400" dirty="0" err="1">
                <a:solidFill>
                  <a:srgbClr val="0432FF"/>
                </a:solidFill>
                <a:latin typeface="Cousine" panose="02070409020205020404" charset="0"/>
              </a:rPr>
              <a:t>plt.polar</a:t>
            </a:r>
            <a:r>
              <a:rPr lang="en-US" sz="2400" dirty="0">
                <a:solidFill>
                  <a:srgbClr val="0432FF"/>
                </a:solidFill>
                <a:latin typeface="Cousine" panose="02070409020205020404" charset="0"/>
              </a:rPr>
              <a:t>(</a:t>
            </a:r>
            <a:r>
              <a:rPr lang="en-US" sz="2400" dirty="0" err="1">
                <a:solidFill>
                  <a:srgbClr val="0432FF"/>
                </a:solidFill>
                <a:latin typeface="Cousine" panose="02070409020205020404" charset="0"/>
              </a:rPr>
              <a:t>i</a:t>
            </a:r>
            <a:r>
              <a:rPr lang="en-US" sz="2400" dirty="0">
                <a:solidFill>
                  <a:srgbClr val="0432FF"/>
                </a:solidFill>
                <a:latin typeface="Cousine" panose="02070409020205020404" charset="0"/>
              </a:rPr>
              <a:t>, </a:t>
            </a:r>
            <a:r>
              <a:rPr lang="en-US" sz="2400" dirty="0" err="1">
                <a:solidFill>
                  <a:srgbClr val="0432FF"/>
                </a:solidFill>
                <a:latin typeface="Cousine" panose="02070409020205020404" charset="0"/>
              </a:rPr>
              <a:t>IRaman</a:t>
            </a:r>
            <a:r>
              <a:rPr lang="en-US" sz="2400" dirty="0">
                <a:solidFill>
                  <a:srgbClr val="0432FF"/>
                </a:solidFill>
                <a:latin typeface="Cousine" panose="02070409020205020404" charset="0"/>
              </a:rPr>
              <a:t>),R1, to R2 or R3)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47F30-BDE9-4390-B164-C5890E46F969}"/>
              </a:ext>
            </a:extLst>
          </p:cNvPr>
          <p:cNvSpPr txBox="1"/>
          <p:nvPr/>
        </p:nvSpPr>
        <p:spPr>
          <a:xfrm>
            <a:off x="216535" y="5835551"/>
            <a:ext cx="11415484" cy="561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 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C80539E-6923-4E36-921E-5F5EC1C6E8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715812" y="1113531"/>
            <a:ext cx="2062480" cy="250317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F28659E-8D9E-46A3-87CC-F6419D0ED5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884690" y="1201334"/>
            <a:ext cx="2062481" cy="19647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0AF5422-DD51-466E-9E95-86903E879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3045" y="3339321"/>
            <a:ext cx="2221345" cy="220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39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12851F-C3D8-46C9-99E4-785BB742B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Advanced Work for Your Research 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B3293DF-724C-4DEE-8442-9D6097124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142" y="1865719"/>
            <a:ext cx="8727499" cy="4350783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You can learn more Quantum Espresso (QE)</a:t>
            </a:r>
          </a:p>
          <a:p>
            <a:pPr marL="0" indent="0">
              <a:buNone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in September!!</a:t>
            </a:r>
          </a:p>
          <a:p>
            <a:pPr lvl="1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Basic knowledge of input and output files of QE.</a:t>
            </a:r>
          </a:p>
          <a:p>
            <a:pPr lvl="1"/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Basic knowledge of density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-functional theory in QE.</a:t>
            </a:r>
          </a:p>
          <a:p>
            <a:pPr lvl="1"/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How to make the input files for new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materials.</a:t>
            </a:r>
          </a:p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If you can not wait September, you can learn from           our book.</a:t>
            </a:r>
          </a:p>
          <a:p>
            <a:pPr lvl="1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Ask your professor to buy the book or find pdf file. </a:t>
            </a:r>
          </a:p>
          <a:p>
            <a:pPr lvl="1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All the contents are based on the examples.</a:t>
            </a:r>
          </a:p>
          <a:p>
            <a:pPr marL="457200" lvl="1" indent="0">
              <a:buNone/>
            </a:pP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flex.phys.tohoku.ac.jp/info/QE2023.png">
            <a:extLst>
              <a:ext uri="{FF2B5EF4-FFF2-40B4-BE49-F238E27FC236}">
                <a16:creationId xmlns:a16="http://schemas.microsoft.com/office/drawing/2014/main" id="{76A8A2A2-A1F7-49AA-9966-278A829C1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641" y="1690687"/>
            <a:ext cx="3169093" cy="470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314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AF9BCA-7A27-4C78-843E-04B31A1FA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743" y="2357211"/>
            <a:ext cx="10515600" cy="1325563"/>
          </a:xfrm>
        </p:spPr>
        <p:txBody>
          <a:bodyPr/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Let us use Overleaf and LaTeX !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0BCBDC7-2DDE-433D-910F-01CC3A818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42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90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F273D4-E2CC-48A6-B755-063F6CBC0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Let us use Overleaf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DB3468-79A1-4603-A27D-6451CD492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Overleaf is online Editor of LaTeX. Free of Charge.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We can edit the file by several people at the same time.</a:t>
            </a:r>
          </a:p>
          <a:p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Login overleaf and make a new project.</a:t>
            </a:r>
          </a:p>
          <a:p>
            <a:pPr marL="514350" indent="-514350">
              <a:buFont typeface="+mj-lt"/>
              <a:buAutoNum type="arabicPeriod"/>
            </a:pP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Let’s learn the basic LaTeX command and how to use it.</a:t>
            </a:r>
          </a:p>
          <a:p>
            <a:pPr marL="514350" indent="-514350">
              <a:buFont typeface="+mj-lt"/>
              <a:buAutoNum type="arabicPeriod"/>
            </a:pP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Let’s make a group project with two or three people. 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450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24CF94-A267-4AE2-8D22-33C7C584A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Share information within the class !?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1B0D46-5BAF-461D-A338-F60352711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Find a problem (How to write equations, figures, tables)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Find a solution on the internet.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knowledges by overleaf.</a:t>
            </a:r>
          </a:p>
          <a:p>
            <a:pPr marL="914400" lvl="1" indent="-457200">
              <a:buFont typeface="+mj-lt"/>
              <a:buAutoNum type="alphaLcPeriod"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If you do not find the solution, ask the communi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ty of the class.</a:t>
            </a:r>
          </a:p>
          <a:p>
            <a:pPr marL="914400" lvl="1" indent="-457200">
              <a:buFont typeface="+mj-lt"/>
              <a:buAutoNum type="alphaLcPeriod"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If you do not find the answer,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leave question or 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ask Saito.</a:t>
            </a:r>
          </a:p>
          <a:p>
            <a:pPr marL="914400" lvl="1" indent="-457200">
              <a:buFont typeface="+mj-lt"/>
              <a:buAutoNum type="alphaLcPeriod"/>
            </a:pP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If you find a problem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or solution, please put on Overleaf.</a:t>
            </a:r>
          </a:p>
          <a:p>
            <a:pPr marL="914400" lvl="1" indent="-457200">
              <a:buFont typeface="+mj-lt"/>
              <a:buAutoNum type="alphaLcPeriod"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We will make a project of overleaf for Q and A (question and answer)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You need to determine the format of the project. </a:t>
            </a:r>
          </a:p>
          <a:p>
            <a:pPr marL="914400" lvl="1" indent="-457200">
              <a:buFont typeface="+mj-lt"/>
              <a:buAutoNum type="alphaLcPeriod"/>
            </a:pP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Contribution to the overleaf is counted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as Homework.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424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DD811E-8C02-48A0-9A7D-9F0C2189B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196"/>
            <a:ext cx="10515600" cy="1325563"/>
          </a:xfrm>
        </p:spPr>
        <p:txBody>
          <a:bodyPr/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Basic rule for using Overleaf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FA73F0-E905-4EA5-9001-818A494AA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71" y="1572531"/>
            <a:ext cx="10798629" cy="50323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file name : name-YYMMDD-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subject.tex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14400" lvl="1" indent="-457200">
              <a:buFont typeface="+mj-lt"/>
              <a:buAutoNum type="alphaLcPeriod"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Bad example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test.tex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practice.tex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914400" lvl="1" indent="-457200">
              <a:buFont typeface="+mj-lt"/>
              <a:buAutoNum type="alphaLcPeriod"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Good example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: “saito-240310-QA1.tex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show 5W1H: (who) makes (what) (when) for the reason (why) by (How) </a:t>
            </a:r>
          </a:p>
          <a:p>
            <a:pPr marL="914400" lvl="1" indent="-457200">
              <a:buFont typeface="+mj-lt"/>
              <a:buAutoNum type="alphaLcPeriod"/>
            </a:pP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Understand that everybody uses and reads the page.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simple and clear. Show definition and examples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do not use the subjective words “easy”, “great” etc. </a:t>
            </a:r>
          </a:p>
          <a:p>
            <a:pPr marL="914400" lvl="1" indent="-457200">
              <a:buFont typeface="+mj-lt"/>
              <a:buAutoNum type="alphaLcPeriod"/>
            </a:pP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Do not delete other inputs:</a:t>
            </a:r>
          </a:p>
          <a:p>
            <a:pPr marL="914400" lvl="1" indent="-457200">
              <a:buFont typeface="+mj-lt"/>
              <a:buAutoNum type="alphaLcPeriod"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You can use \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textcolor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{red}{comments} for adding comment.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Only authors can accept or not the comment and delete it. </a:t>
            </a: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252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D0DA15-C4B6-4329-B092-61CFF1F3D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9" y="618218"/>
            <a:ext cx="8284029" cy="1325563"/>
          </a:xfrm>
        </p:spPr>
        <p:txBody>
          <a:bodyPr/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Let us use Ubuntu on Windows!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ADF7154-D3BD-4A78-9A91-DA05C6370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854" y="2292323"/>
            <a:ext cx="6477117" cy="388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63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s 4"/>
          <p:cNvSpPr/>
          <p:nvPr/>
        </p:nvSpPr>
        <p:spPr>
          <a:xfrm>
            <a:off x="0" y="839470"/>
            <a:ext cx="12192000" cy="762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294640" y="86360"/>
            <a:ext cx="11758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en-US" sz="3600" spc="100" dirty="0">
                <a:solidFill>
                  <a:schemeClr val="tx2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Microsoft YaHei" charset="-122"/>
                <a:sym typeface="+mn-ea"/>
              </a:rPr>
              <a:t>Install Windows Subsystem for Linux (WSL)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F3134B-C744-4A18-70BB-56A14B9E7516}"/>
              </a:ext>
            </a:extLst>
          </p:cNvPr>
          <p:cNvSpPr txBox="1"/>
          <p:nvPr/>
        </p:nvSpPr>
        <p:spPr>
          <a:xfrm>
            <a:off x="11189555" y="6373087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23/28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9E6EE8-AA8D-7AFC-1C38-5D65E83F6A0D}"/>
              </a:ext>
            </a:extLst>
          </p:cNvPr>
          <p:cNvSpPr txBox="1"/>
          <p:nvPr/>
        </p:nvSpPr>
        <p:spPr>
          <a:xfrm>
            <a:off x="294640" y="1022449"/>
            <a:ext cx="66229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P" sz="2400" b="1" dirty="0"/>
              <a:t>Step 1: Install </a:t>
            </a:r>
            <a:r>
              <a:rPr lang="en-US" altLang="ja-JP" sz="2400" b="1" dirty="0"/>
              <a:t>WSL</a:t>
            </a:r>
            <a:endParaRPr lang="en-US" sz="2400" b="1" dirty="0"/>
          </a:p>
          <a:p>
            <a:r>
              <a:rPr lang="en-US" sz="2400" b="1" dirty="0"/>
              <a:t>Control Panel and click </a:t>
            </a:r>
          </a:p>
          <a:p>
            <a:r>
              <a:rPr lang="en-US" sz="2400" b="1" dirty="0"/>
              <a:t>Turn Windows features on or off </a:t>
            </a:r>
            <a:endParaRPr lang="en-JP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803821-78D4-58BB-05CE-D10AFF62D2DB}"/>
              </a:ext>
            </a:extLst>
          </p:cNvPr>
          <p:cNvSpPr txBox="1"/>
          <p:nvPr/>
        </p:nvSpPr>
        <p:spPr>
          <a:xfrm>
            <a:off x="1258914" y="5560413"/>
            <a:ext cx="3483207" cy="1078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&gt; </a:t>
            </a:r>
            <a:r>
              <a:rPr lang="en-US" sz="2400" dirty="0" err="1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wsl</a:t>
            </a:r>
            <a:r>
              <a:rPr lang="en-US" sz="2400" dirty="0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 --update</a:t>
            </a:r>
            <a:br>
              <a:rPr lang="en-US" sz="2400" dirty="0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</a:br>
            <a:r>
              <a:rPr lang="en-US" sz="2400" dirty="0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&gt; </a:t>
            </a:r>
            <a:r>
              <a:rPr lang="en-US" sz="2400" dirty="0" err="1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wsl</a:t>
            </a:r>
            <a:r>
              <a:rPr lang="en-US" sz="2400" dirty="0">
                <a:solidFill>
                  <a:srgbClr val="0000FF"/>
                </a:solidFill>
                <a:latin typeface="Cousine" panose="02070409020205020404" charset="0"/>
                <a:cs typeface="Cousine" panose="02070409020205020404" charset="0"/>
              </a:rPr>
              <a:t> –install –d Ubuntu</a:t>
            </a:r>
            <a:r>
              <a:rPr lang="en-US" sz="2400" dirty="0">
                <a:solidFill>
                  <a:srgbClr val="0432FF"/>
                </a:solidFill>
                <a:latin typeface="Cousine" panose="02070409020205020404" charset="0"/>
                <a:cs typeface="Cousine" panose="02070409020205020404" charset="0"/>
              </a:rPr>
              <a:t>  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82" y="2564611"/>
            <a:ext cx="4084800" cy="192483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989" y="1863916"/>
            <a:ext cx="2979291" cy="2625527"/>
          </a:xfrm>
          <a:prstGeom prst="rect">
            <a:avLst/>
          </a:prstGeom>
        </p:spPr>
      </p:pic>
      <p:sp>
        <p:nvSpPr>
          <p:cNvPr id="10" name="楕円 9"/>
          <p:cNvSpPr/>
          <p:nvPr/>
        </p:nvSpPr>
        <p:spPr>
          <a:xfrm>
            <a:off x="2395042" y="3250029"/>
            <a:ext cx="2268187" cy="605641"/>
          </a:xfrm>
          <a:prstGeom prst="ellipse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/>
          <p:nvPr/>
        </p:nvSpPr>
        <p:spPr>
          <a:xfrm>
            <a:off x="5345748" y="3592938"/>
            <a:ext cx="2268187" cy="605641"/>
          </a:xfrm>
          <a:prstGeom prst="ellipse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AC858433-1834-C34E-8F27-239C626D2018}"/>
              </a:ext>
            </a:extLst>
          </p:cNvPr>
          <p:cNvSpPr txBox="1"/>
          <p:nvPr/>
        </p:nvSpPr>
        <p:spPr>
          <a:xfrm>
            <a:off x="372745" y="4926640"/>
            <a:ext cx="5801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P" sz="2400" b="1" dirty="0"/>
              <a:t>Step </a:t>
            </a:r>
            <a:r>
              <a:rPr lang="en-US" sz="2400" b="1" dirty="0"/>
              <a:t>2</a:t>
            </a:r>
            <a:r>
              <a:rPr lang="en-JP" sz="2400" b="1" dirty="0"/>
              <a:t>:</a:t>
            </a:r>
            <a:r>
              <a:rPr lang="ja-JP" altLang="en-US" sz="2400" b="1" dirty="0"/>
              <a:t>　</a:t>
            </a:r>
            <a:r>
              <a:rPr lang="en-US" altLang="ja-JP" sz="2400" b="1" dirty="0"/>
              <a:t>Press </a:t>
            </a:r>
            <a:r>
              <a:rPr lang="en-US" altLang="ja-JP" sz="2400" b="1" dirty="0" err="1"/>
              <a:t>Window+X</a:t>
            </a:r>
            <a:endParaRPr lang="en-US" altLang="ja-JP" sz="2400" b="1" dirty="0"/>
          </a:p>
          <a:p>
            <a:r>
              <a:rPr lang="en-US" sz="2400" b="1" dirty="0"/>
              <a:t>select </a:t>
            </a:r>
            <a:r>
              <a:rPr lang="en-US" sz="2400" b="1" dirty="0" err="1"/>
              <a:t>powershell</a:t>
            </a:r>
            <a:r>
              <a:rPr lang="en-US" sz="2400" b="1" dirty="0"/>
              <a:t> as </a:t>
            </a:r>
            <a:r>
              <a:rPr lang="en-US" altLang="ja-JP" sz="2400" b="1" dirty="0"/>
              <a:t>admin </a:t>
            </a:r>
            <a:r>
              <a:rPr lang="en-US" sz="2400" b="1" dirty="0"/>
              <a:t> </a:t>
            </a:r>
            <a:endParaRPr lang="en-JP" sz="2400" b="1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EDD921F-1508-4E18-9281-BA69FFEB3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229" y="4832352"/>
            <a:ext cx="3958208" cy="1707055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A40D73B-289C-4418-B339-053DA354731D}"/>
              </a:ext>
            </a:extLst>
          </p:cNvPr>
          <p:cNvSpPr/>
          <p:nvPr/>
        </p:nvSpPr>
        <p:spPr>
          <a:xfrm>
            <a:off x="8667846" y="292686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b="1" dirty="0"/>
              <a:t>click box of </a:t>
            </a:r>
          </a:p>
          <a:p>
            <a:r>
              <a:rPr lang="en-US" altLang="ja-JP" b="1" dirty="0"/>
              <a:t>Windows Subsystem for Linux</a:t>
            </a:r>
          </a:p>
          <a:p>
            <a:endParaRPr lang="en-US" altLang="ja-JP" b="1" dirty="0"/>
          </a:p>
          <a:p>
            <a:r>
              <a:rPr lang="en-US" altLang="ja-JP" b="1" dirty="0"/>
              <a:t>Then select OK</a:t>
            </a:r>
            <a:endParaRPr lang="en-JP" altLang="ja-JP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s 4"/>
          <p:cNvSpPr/>
          <p:nvPr/>
        </p:nvSpPr>
        <p:spPr>
          <a:xfrm>
            <a:off x="0" y="839470"/>
            <a:ext cx="12192000" cy="762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294640" y="86360"/>
            <a:ext cx="11758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en-US" sz="3600" spc="1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YaHei" charset="-122"/>
                <a:sym typeface="+mn-ea"/>
              </a:rPr>
              <a:t>Start Ubuntu and install Quantum Espresso (QE)</a:t>
            </a:r>
            <a:endParaRPr lang="en-US" altLang="en-US" sz="3600" spc="100" dirty="0">
              <a:solidFill>
                <a:schemeClr val="tx2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Microsoft YaHei" charset="-122"/>
              <a:sym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F3134B-C744-4A18-70BB-56A14B9E7516}"/>
              </a:ext>
            </a:extLst>
          </p:cNvPr>
          <p:cNvSpPr txBox="1"/>
          <p:nvPr/>
        </p:nvSpPr>
        <p:spPr>
          <a:xfrm>
            <a:off x="11189555" y="6373087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23/28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9E6EE8-AA8D-7AFC-1C38-5D65E83F6A0D}"/>
              </a:ext>
            </a:extLst>
          </p:cNvPr>
          <p:cNvSpPr txBox="1"/>
          <p:nvPr/>
        </p:nvSpPr>
        <p:spPr>
          <a:xfrm>
            <a:off x="294640" y="1022449"/>
            <a:ext cx="93242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P" sz="2400" b="1" dirty="0"/>
              <a:t>Step </a:t>
            </a:r>
            <a:r>
              <a:rPr lang="en-US" sz="2400" b="1" dirty="0"/>
              <a:t>3</a:t>
            </a:r>
            <a:r>
              <a:rPr lang="en-JP" sz="2400" b="1" dirty="0"/>
              <a:t>:</a:t>
            </a:r>
            <a:r>
              <a:rPr lang="en-US" sz="2400" b="1" dirty="0"/>
              <a:t> Start Ubuntu: and put username and password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NOTE: Typed password can not be seen.</a:t>
            </a:r>
          </a:p>
          <a:p>
            <a:endParaRPr lang="en-JP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858433-1834-C34E-8F27-239C626D2018}"/>
              </a:ext>
            </a:extLst>
          </p:cNvPr>
          <p:cNvSpPr txBox="1"/>
          <p:nvPr/>
        </p:nvSpPr>
        <p:spPr>
          <a:xfrm>
            <a:off x="294640" y="1945778"/>
            <a:ext cx="108341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P" sz="2400" b="1" dirty="0"/>
              <a:t>Step </a:t>
            </a:r>
            <a:r>
              <a:rPr lang="en-US" sz="2400" b="1" dirty="0"/>
              <a:t>4</a:t>
            </a:r>
            <a:r>
              <a:rPr lang="en-JP" sz="2400" b="1" dirty="0"/>
              <a:t>: </a:t>
            </a:r>
            <a:r>
              <a:rPr lang="en-US" sz="2400" b="1" dirty="0"/>
              <a:t>Install Quantum ESPRESSO  (</a:t>
            </a:r>
            <a:r>
              <a:rPr lang="en-US" sz="2400" b="1" dirty="0">
                <a:solidFill>
                  <a:srgbClr val="FF0000"/>
                </a:solidFill>
              </a:rPr>
              <a:t>get installQE.sh for installation</a:t>
            </a:r>
            <a:r>
              <a:rPr lang="en-US" sz="2400" b="1" dirty="0"/>
              <a:t>) </a:t>
            </a:r>
            <a:endParaRPr lang="en-JP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803821-78D4-58BB-05CE-D10AFF62D2DB}"/>
              </a:ext>
            </a:extLst>
          </p:cNvPr>
          <p:cNvSpPr txBox="1"/>
          <p:nvPr/>
        </p:nvSpPr>
        <p:spPr>
          <a:xfrm>
            <a:off x="294640" y="2407443"/>
            <a:ext cx="11691797" cy="5732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en-US" sz="2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sudo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apt –y update  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(you are asked password)</a:t>
            </a:r>
          </a:p>
          <a:p>
            <a:pPr>
              <a:lnSpc>
                <a:spcPct val="140000"/>
              </a:lnSpc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sudo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apt –y upgrade</a:t>
            </a:r>
            <a:b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en-US" sz="2000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sudo</a:t>
            </a:r>
            <a:r>
              <a:rPr lang="en-US" sz="2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apt –y install quantum-</a:t>
            </a:r>
            <a:r>
              <a:rPr lang="en-US" altLang="ja-JP" sz="2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espresso wannier90  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(If you already installed them, they say “installed”)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altLang="ja-JP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en-US" altLang="ja-JP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sudo</a:t>
            </a:r>
            <a:r>
              <a:rPr lang="en-US" altLang="ja-JP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apt –y install git </a:t>
            </a:r>
            <a:r>
              <a:rPr lang="en-US" altLang="ja-JP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wget</a:t>
            </a:r>
            <a:r>
              <a:rPr lang="en-US" altLang="ja-JP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build-essential</a:t>
            </a:r>
          </a:p>
          <a:p>
            <a:pPr>
              <a:lnSpc>
                <a:spcPct val="140000"/>
              </a:lnSpc>
            </a:pPr>
            <a:r>
              <a:rPr lang="en-US" altLang="ja-JP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en-US" altLang="ja-JP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sudo</a:t>
            </a:r>
            <a:r>
              <a:rPr lang="en-US" altLang="ja-JP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apt -y install </a:t>
            </a:r>
            <a:r>
              <a:rPr lang="en-US" altLang="ja-JP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xcrysden</a:t>
            </a:r>
            <a:r>
              <a:rPr lang="en-US" altLang="ja-JP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gnuplot</a:t>
            </a:r>
            <a:endParaRPr lang="en-US" altLang="ja-JP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altLang="ja-JP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en-US" altLang="ja-JP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sudo</a:t>
            </a:r>
            <a:r>
              <a:rPr lang="en-US" altLang="ja-JP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apt -y install python3-dev python3-pip</a:t>
            </a:r>
          </a:p>
          <a:p>
            <a:pPr>
              <a:lnSpc>
                <a:spcPct val="140000"/>
              </a:lnSpc>
            </a:pPr>
            <a:r>
              <a:rPr lang="en-US" altLang="ja-JP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pip3 install </a:t>
            </a:r>
            <a:r>
              <a:rPr lang="en-US" altLang="ja-JP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numpy</a:t>
            </a:r>
            <a:r>
              <a:rPr lang="en-US" altLang="ja-JP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scipy</a:t>
            </a:r>
            <a:r>
              <a:rPr lang="en-US" altLang="ja-JP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sympy</a:t>
            </a:r>
            <a:endParaRPr lang="en-US" altLang="ja-JP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altLang="ja-JP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pip3 install matplotlib </a:t>
            </a:r>
            <a:r>
              <a:rPr lang="en-US" altLang="ja-JP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jupyterlab</a:t>
            </a:r>
            <a:endParaRPr lang="en-US" altLang="ja-JP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altLang="ja-JP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echo ‘export PATH=“$HOME/.local/bin:$PATH”’ &gt;&gt; ~/.</a:t>
            </a:r>
            <a:r>
              <a:rPr lang="en-US" altLang="ja-JP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bashrc</a:t>
            </a:r>
            <a:r>
              <a:rPr lang="en-US" altLang="ja-JP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 not do this command twice) </a:t>
            </a:r>
            <a:endParaRPr lang="en-US" altLang="ja-JP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altLang="ja-JP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source ~/.</a:t>
            </a:r>
            <a:r>
              <a:rPr lang="en-US" altLang="ja-JP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bashrc</a:t>
            </a:r>
            <a:r>
              <a:rPr lang="en-US" altLang="ja-JP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 messages mean that it is a correct response.)</a:t>
            </a:r>
          </a:p>
          <a:p>
            <a:pPr>
              <a:lnSpc>
                <a:spcPct val="140000"/>
              </a:lnSpc>
            </a:pPr>
            <a:endParaRPr lang="ja-JP" altLang="ja-JP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endParaRPr lang="en-US" altLang="ja-JP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0432FF"/>
                </a:solidFill>
                <a:latin typeface="Cousine" panose="02070409020205020404" charset="0"/>
                <a:cs typeface="Cousine" panose="0207040902020502040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28795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1818</Words>
  <Application>Microsoft Office PowerPoint</Application>
  <PresentationFormat>ワイド画面</PresentationFormat>
  <Paragraphs>231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7" baseType="lpstr">
      <vt:lpstr>Cousine</vt:lpstr>
      <vt:lpstr>SFMono-Regular</vt:lpstr>
      <vt:lpstr>游ゴシック</vt:lpstr>
      <vt:lpstr>游ゴシック Light</vt:lpstr>
      <vt:lpstr>Arial</vt:lpstr>
      <vt:lpstr>Office テーマ</vt:lpstr>
      <vt:lpstr>Practice with PC</vt:lpstr>
      <vt:lpstr>Goal of this practice</vt:lpstr>
      <vt:lpstr>Let us use Overleaf and LaTeX !</vt:lpstr>
      <vt:lpstr>Let us use Overleaf</vt:lpstr>
      <vt:lpstr>Share information within the class !?</vt:lpstr>
      <vt:lpstr>Basic rule for using Overleaf</vt:lpstr>
      <vt:lpstr>Let us use Ubuntu on Windows!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If Font family “Arial” not found appears,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Advanced Work for Your Research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 with PC</dc:title>
  <dc:creator>R. Saito</dc:creator>
  <cp:lastModifiedBy>Riichiro Saito</cp:lastModifiedBy>
  <cp:revision>54</cp:revision>
  <dcterms:created xsi:type="dcterms:W3CDTF">2024-02-04T02:29:53Z</dcterms:created>
  <dcterms:modified xsi:type="dcterms:W3CDTF">2024-04-26T00:53:56Z</dcterms:modified>
</cp:coreProperties>
</file>