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80" r:id="rId4"/>
    <p:sldId id="304" r:id="rId5"/>
    <p:sldId id="306" r:id="rId6"/>
    <p:sldId id="307" r:id="rId7"/>
    <p:sldId id="309" r:id="rId8"/>
    <p:sldId id="310" r:id="rId9"/>
    <p:sldId id="312" r:id="rId10"/>
    <p:sldId id="313" r:id="rId11"/>
    <p:sldId id="315" r:id="rId12"/>
    <p:sldId id="314" r:id="rId13"/>
    <p:sldId id="316" r:id="rId14"/>
    <p:sldId id="317" r:id="rId15"/>
    <p:sldId id="320" r:id="rId16"/>
    <p:sldId id="327" r:id="rId17"/>
    <p:sldId id="326" r:id="rId18"/>
    <p:sldId id="319" r:id="rId19"/>
    <p:sldId id="328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81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5" r:id="rId52"/>
    <p:sldId id="383" r:id="rId53"/>
    <p:sldId id="363" r:id="rId54"/>
    <p:sldId id="364" r:id="rId55"/>
    <p:sldId id="366" r:id="rId56"/>
    <p:sldId id="367" r:id="rId57"/>
    <p:sldId id="368" r:id="rId58"/>
    <p:sldId id="369" r:id="rId59"/>
    <p:sldId id="370" r:id="rId60"/>
    <p:sldId id="371" r:id="rId61"/>
    <p:sldId id="373" r:id="rId62"/>
    <p:sldId id="374" r:id="rId63"/>
    <p:sldId id="375" r:id="rId64"/>
    <p:sldId id="376" r:id="rId65"/>
    <p:sldId id="377" r:id="rId66"/>
    <p:sldId id="382" r:id="rId67"/>
    <p:sldId id="379" r:id="rId6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g-Yi Chen" userId="9bcf463a73b3d25e" providerId="LiveId" clId="{FB410E34-98F7-4FF7-A5F4-4294480B7153}"/>
    <pc:docChg chg="delSld">
      <pc:chgData name="Hong-Yi Chen" userId="9bcf463a73b3d25e" providerId="LiveId" clId="{FB410E34-98F7-4FF7-A5F4-4294480B7153}" dt="2024-04-29T03:35:58.040" v="0" actId="47"/>
      <pc:docMkLst>
        <pc:docMk/>
      </pc:docMkLst>
      <pc:sldChg chg="del">
        <pc:chgData name="Hong-Yi Chen" userId="9bcf463a73b3d25e" providerId="LiveId" clId="{FB410E34-98F7-4FF7-A5F4-4294480B7153}" dt="2024-04-29T03:35:58.040" v="0" actId="47"/>
        <pc:sldMkLst>
          <pc:docMk/>
          <pc:sldMk cId="1383694153" sldId="329"/>
        </pc:sldMkLst>
      </pc:sldChg>
      <pc:sldChg chg="del">
        <pc:chgData name="Hong-Yi Chen" userId="9bcf463a73b3d25e" providerId="LiveId" clId="{FB410E34-98F7-4FF7-A5F4-4294480B7153}" dt="2024-04-29T03:35:58.040" v="0" actId="47"/>
        <pc:sldMkLst>
          <pc:docMk/>
          <pc:sldMk cId="3297190519" sldId="330"/>
        </pc:sldMkLst>
      </pc:sldChg>
      <pc:sldChg chg="del">
        <pc:chgData name="Hong-Yi Chen" userId="9bcf463a73b3d25e" providerId="LiveId" clId="{FB410E34-98F7-4FF7-A5F4-4294480B7153}" dt="2024-04-29T03:35:58.040" v="0" actId="47"/>
        <pc:sldMkLst>
          <pc:docMk/>
          <pc:sldMk cId="2665514118" sldId="331"/>
        </pc:sldMkLst>
      </pc:sldChg>
      <pc:sldChg chg="del">
        <pc:chgData name="Hong-Yi Chen" userId="9bcf463a73b3d25e" providerId="LiveId" clId="{FB410E34-98F7-4FF7-A5F4-4294480B7153}" dt="2024-04-29T03:35:58.040" v="0" actId="47"/>
        <pc:sldMkLst>
          <pc:docMk/>
          <pc:sldMk cId="1040193677" sldId="33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4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68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39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36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96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27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76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3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8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87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10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7A59-A9C8-481B-8A79-902F7DCEDD7E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AC0B-9EFD-46BF-A053-95708595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05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NULL"/><Relationship Id="rId7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NUL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3.png"/><Relationship Id="rId4" Type="http://schemas.openxmlformats.org/officeDocument/2006/relationships/image" Target="../media/image8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12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100.png"/><Relationship Id="rId5" Type="http://schemas.openxmlformats.org/officeDocument/2006/relationships/image" Target="../media/image840.png"/><Relationship Id="rId10" Type="http://schemas.openxmlformats.org/officeDocument/2006/relationships/image" Target="../media/image890.png"/><Relationship Id="rId4" Type="http://schemas.openxmlformats.org/officeDocument/2006/relationships/image" Target="../media/image830.png"/><Relationship Id="rId9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04345"/>
          </a:xfrm>
        </p:spPr>
        <p:txBody>
          <a:bodyPr>
            <a:normAutofit/>
          </a:bodyPr>
          <a:lstStyle/>
          <a:p>
            <a:r>
              <a:rPr lang="en-US" altLang="zh-TW" b="1" dirty="0" err="1">
                <a:latin typeface="Georgia" panose="02040502050405020303" pitchFamily="18" charset="0"/>
              </a:rPr>
              <a:t>SciDAVis</a:t>
            </a:r>
            <a:r>
              <a:rPr lang="en-US" altLang="zh-TW" b="1" dirty="0">
                <a:latin typeface="Georgia" panose="02040502050405020303" pitchFamily="18" charset="0"/>
              </a:rPr>
              <a:t> I</a:t>
            </a:r>
            <a:br>
              <a:rPr lang="en-US" altLang="zh-TW" dirty="0"/>
            </a:br>
            <a:r>
              <a:rPr lang="en-US" altLang="zh-TW" sz="2400" dirty="0"/>
              <a:t>A free, light-weight alternative to Origin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135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</a:t>
            </a:r>
            <a:r>
              <a:rPr lang="zh-TW" altLang="en-US" dirty="0"/>
              <a:t>點圖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613658"/>
            <a:ext cx="48577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3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改變</a:t>
            </a:r>
            <a:r>
              <a:rPr lang="en-US" altLang="zh-TW" dirty="0"/>
              <a:t>X</a:t>
            </a:r>
            <a:r>
              <a:rPr lang="zh-TW" altLang="en-US" dirty="0"/>
              <a:t>及</a:t>
            </a:r>
            <a:r>
              <a:rPr lang="en-US" altLang="zh-TW" dirty="0"/>
              <a:t>Y</a:t>
            </a:r>
            <a:r>
              <a:rPr lang="zh-TW" altLang="en-US" dirty="0"/>
              <a:t>軸的文字內容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Double clicking on the axis title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00040"/>
            <a:ext cx="37528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6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一般設定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Double clicking on the axis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25" y="2162175"/>
            <a:ext cx="67437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3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1623965"/>
            <a:ext cx="4848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2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輸出圖形 </a:t>
            </a:r>
            <a:r>
              <a:rPr lang="en-US" altLang="zh-TW" dirty="0"/>
              <a:t>Export Figure (JPEG)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07" y="1607031"/>
            <a:ext cx="68103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6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產生新的工作表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607031"/>
            <a:ext cx="41052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0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增加一行 </a:t>
            </a:r>
            <a:r>
              <a:rPr lang="en-US" altLang="zh-TW" dirty="0"/>
              <a:t>(I)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89" y="1610961"/>
            <a:ext cx="55054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6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增加一行 </a:t>
            </a:r>
            <a:r>
              <a:rPr lang="en-US" altLang="zh-TW" dirty="0"/>
              <a:t>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57" y="1610961"/>
            <a:ext cx="55054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6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 </a:t>
            </a:r>
            <a:r>
              <a:rPr lang="en-US" altLang="zh-TW" dirty="0"/>
              <a:t>I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67"/>
            <a:ext cx="5109670" cy="305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08" y="1611568"/>
            <a:ext cx="482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57200" y="1600200"/>
            <a:ext cx="8229600" cy="505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sz="2400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結果輸出到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56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04345"/>
          </a:xfrm>
        </p:spPr>
        <p:txBody>
          <a:bodyPr>
            <a:normAutofit/>
          </a:bodyPr>
          <a:lstStyle/>
          <a:p>
            <a:r>
              <a:rPr lang="en-US" altLang="zh-TW" b="1">
                <a:latin typeface="Georgia" panose="02040502050405020303" pitchFamily="18" charset="0"/>
              </a:rPr>
              <a:t>SciDAVis</a:t>
            </a:r>
            <a:r>
              <a:rPr lang="en-US" altLang="zh-TW" b="1" dirty="0">
                <a:latin typeface="Georgia" panose="02040502050405020303" pitchFamily="18" charset="0"/>
              </a:rPr>
              <a:t> II</a:t>
            </a:r>
            <a:br>
              <a:rPr lang="en-US" altLang="zh-TW" dirty="0"/>
            </a:br>
            <a:r>
              <a:rPr lang="en-US" altLang="zh-TW" sz="2400" dirty="0"/>
              <a:t>A free, light-weight alternative to Origin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091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安裝及使用手冊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https://sourceforge.net/projects/scidavis/</a:t>
            </a:r>
          </a:p>
          <a:p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使用手冊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http://scidavis.sourceforge.net/manual/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356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圖層 </a:t>
            </a:r>
            <a:r>
              <a:rPr lang="en-US" altLang="zh-TW" dirty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方法一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" y="2200040"/>
            <a:ext cx="5129346" cy="30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762250"/>
            <a:ext cx="48196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8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II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 fontAlgn="base">
              <a:buClr>
                <a:srgbClr val="CC3300"/>
              </a:buClr>
              <a:buSzPct val="85000"/>
            </a:pPr>
            <a:endParaRPr kumimoji="1" lang="zh-TW" altLang="zh-TW" kern="0" dirty="0">
              <a:solidFill>
                <a:srgbClr val="080808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0" y="1600647"/>
            <a:ext cx="38957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30" y="3667572"/>
            <a:ext cx="4429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01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III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 fontAlgn="base">
              <a:buClr>
                <a:srgbClr val="CC3300"/>
              </a:buClr>
              <a:buSzPct val="85000"/>
            </a:pPr>
            <a:endParaRPr kumimoji="1" lang="zh-TW" altLang="zh-TW" kern="0" dirty="0">
              <a:solidFill>
                <a:srgbClr val="080808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607612"/>
            <a:ext cx="48291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3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IV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07612"/>
            <a:ext cx="54578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6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" y="1607030"/>
            <a:ext cx="8997963" cy="32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7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VI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方法二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00040"/>
            <a:ext cx="87153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5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VII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17137"/>
            <a:ext cx="48387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0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VIII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15498"/>
            <a:ext cx="3733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5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圖層 </a:t>
            </a:r>
            <a:r>
              <a:rPr lang="en-US" altLang="zh-TW" dirty="0"/>
              <a:t>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606535"/>
            <a:ext cx="4257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1585560"/>
            <a:ext cx="8263696" cy="34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2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功能表或滑鼠右鍵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大部分的功能都有三種啟動的方式：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使用上方的功能表單。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將游標移動到要修改的地方，按下滑鼠右鍵，會出現選單。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將游標移動到要修改的地方，按兩下滑鼠右鍵，會出現表單。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259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04345"/>
          </a:xfrm>
        </p:spPr>
        <p:txBody>
          <a:bodyPr>
            <a:normAutofit/>
          </a:bodyPr>
          <a:lstStyle/>
          <a:p>
            <a:r>
              <a:rPr lang="en-US" altLang="zh-TW" b="1" dirty="0" err="1">
                <a:latin typeface="Georgia" panose="02040502050405020303" pitchFamily="18" charset="0"/>
              </a:rPr>
              <a:t>SciDAVis</a:t>
            </a:r>
            <a:r>
              <a:rPr lang="en-US" altLang="zh-TW" b="1" dirty="0">
                <a:latin typeface="Georgia" panose="02040502050405020303" pitchFamily="18" charset="0"/>
              </a:rPr>
              <a:t> III</a:t>
            </a:r>
            <a:br>
              <a:rPr lang="en-US" altLang="zh-TW" dirty="0"/>
            </a:br>
            <a:r>
              <a:rPr lang="en-US" altLang="zh-TW" sz="2400" dirty="0"/>
              <a:t>A free, light-weight alternative to Origin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99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28" y="1725219"/>
            <a:ext cx="5104945" cy="3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3827" y="1725219"/>
          <a:ext cx="3456452" cy="431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0.46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0.0498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0.47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0.0616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0.0762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0.49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0.0944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0.50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0.1171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0.51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0.1461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0.52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0.1806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0.53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0.2249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0.54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0.2781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0.55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0.3438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820"/>
          </a:xfrm>
        </p:spPr>
        <p:txBody>
          <a:bodyPr>
            <a:noAutofit/>
          </a:bodyPr>
          <a:lstStyle/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結果輸出到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0622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擬合原理 </a:t>
            </a:r>
            <a:r>
              <a:rPr lang="en-US" altLang="zh-TW" dirty="0"/>
              <a:t>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50932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altLang="zh-TW" b="0" i="0" smtClean="0">
                                          <a:latin typeface="Cambria Math"/>
                                        </a:rPr>
                                        <m:t>calc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5093226"/>
              </a:xfrm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"/>
          <p:cNvGrpSpPr/>
          <p:nvPr/>
        </p:nvGrpSpPr>
        <p:grpSpPr>
          <a:xfrm>
            <a:off x="974962" y="1662370"/>
            <a:ext cx="3208903" cy="2792066"/>
            <a:chOff x="1128482" y="1733490"/>
            <a:chExt cx="3887139" cy="32195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70"/>
            <a:stretch/>
          </p:blipFill>
          <p:spPr bwMode="auto">
            <a:xfrm>
              <a:off x="1258793" y="1898073"/>
              <a:ext cx="3618007" cy="2812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10"/>
            <p:cNvSpPr txBox="1"/>
            <p:nvPr/>
          </p:nvSpPr>
          <p:spPr>
            <a:xfrm>
              <a:off x="1280882" y="173349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y</a:t>
              </a:r>
              <a:endParaRPr lang="en-US" i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128482" y="455289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4717141" y="441960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x</a:t>
              </a:r>
              <a:endParaRPr lang="en-US" i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3460085" y="2622495"/>
            <a:ext cx="2878193" cy="517525"/>
            <a:chOff x="2683565" y="3737336"/>
            <a:chExt cx="2878193" cy="517525"/>
          </a:xfrm>
        </p:grpSpPr>
        <p:graphicFrame>
          <p:nvGraphicFramePr>
            <p:cNvPr id="10" name="Object 15"/>
            <p:cNvGraphicFramePr>
              <a:graphicFrameLocks noChangeAspect="1"/>
            </p:cNvGraphicFramePr>
            <p:nvPr/>
          </p:nvGraphicFramePr>
          <p:xfrm>
            <a:off x="3718670" y="3737336"/>
            <a:ext cx="1843088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12520" imgH="228600" progId="Equation.3">
                    <p:embed/>
                  </p:oleObj>
                </mc:Choice>
                <mc:Fallback>
                  <p:oleObj name="Equation" r:id="rId5" imgW="812520" imgH="228600" progId="Equation.3">
                    <p:embed/>
                    <p:pic>
                      <p:nvPicPr>
                        <p:cNvPr id="1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670" y="3737336"/>
                          <a:ext cx="1843088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7"/>
            <p:cNvCxnSpPr>
              <a:endCxn id="10" idx="1"/>
            </p:cNvCxnSpPr>
            <p:nvPr/>
          </p:nvCxnSpPr>
          <p:spPr>
            <a:xfrm>
              <a:off x="2683565" y="3996098"/>
              <a:ext cx="103510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868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擬合原理 </a:t>
            </a:r>
            <a:r>
              <a:rPr lang="en-US" altLang="zh-TW" dirty="0"/>
              <a:t>II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50932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TW" b="0" i="0" smtClean="0">
                                              <a:latin typeface="Cambria Math"/>
                                            </a:rPr>
                                            <m:t>calc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, 0≤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5093226"/>
              </a:xfrm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25"/>
          <p:cNvGrpSpPr/>
          <p:nvPr/>
        </p:nvGrpSpPr>
        <p:grpSpPr>
          <a:xfrm>
            <a:off x="977901" y="1666907"/>
            <a:ext cx="3619500" cy="2911769"/>
            <a:chOff x="1047750" y="2620669"/>
            <a:chExt cx="3619500" cy="2911769"/>
          </a:xfrm>
        </p:grpSpPr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2647950" y="3877969"/>
            <a:ext cx="113646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36560" imgH="355320" progId="Equation.3">
                    <p:embed/>
                  </p:oleObj>
                </mc:Choice>
                <mc:Fallback>
                  <p:oleObj name="Equation" r:id="rId4" imgW="736560" imgH="355320" progId="Equation.3">
                    <p:embed/>
                    <p:pic>
                      <p:nvPicPr>
                        <p:cNvPr id="13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47950" y="3877969"/>
                          <a:ext cx="1136468" cy="548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23"/>
            <p:cNvGrpSpPr/>
            <p:nvPr/>
          </p:nvGrpSpPr>
          <p:grpSpPr>
            <a:xfrm>
              <a:off x="1047750" y="2620669"/>
              <a:ext cx="3619500" cy="2911769"/>
              <a:chOff x="1047750" y="2620669"/>
              <a:chExt cx="3619500" cy="2911769"/>
            </a:xfrm>
          </p:grpSpPr>
          <p:pic>
            <p:nvPicPr>
              <p:cNvPr id="15" name="Picture 2" descr="File:Coefficient of Determination.sv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1428750" y="2620669"/>
                <a:ext cx="2247900" cy="224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矩形 15"/>
              <p:cNvSpPr/>
              <p:nvPr/>
            </p:nvSpPr>
            <p:spPr>
              <a:xfrm>
                <a:off x="1047750" y="4824552"/>
                <a:ext cx="3619500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 squared residuals with respect to the average value.</a:t>
                </a:r>
              </a:p>
            </p:txBody>
          </p:sp>
        </p:grpSp>
      </p:grpSp>
      <p:grpSp>
        <p:nvGrpSpPr>
          <p:cNvPr id="20" name="Group 26"/>
          <p:cNvGrpSpPr/>
          <p:nvPr/>
        </p:nvGrpSpPr>
        <p:grpSpPr>
          <a:xfrm>
            <a:off x="4477649" y="1668664"/>
            <a:ext cx="3676650" cy="2911769"/>
            <a:chOff x="4629150" y="2620669"/>
            <a:chExt cx="3676650" cy="2911769"/>
          </a:xfrm>
        </p:grpSpPr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5771878" y="4038600"/>
            <a:ext cx="1391194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01440" imgH="355320" progId="Equation.3">
                    <p:embed/>
                  </p:oleObj>
                </mc:Choice>
                <mc:Fallback>
                  <p:oleObj name="Equation" r:id="rId7" imgW="901440" imgH="355320" progId="Equation.3">
                    <p:embed/>
                    <p:pic>
                      <p:nvPicPr>
                        <p:cNvPr id="21" name="Object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71878" y="4038600"/>
                          <a:ext cx="1391194" cy="548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24"/>
            <p:cNvGrpSpPr/>
            <p:nvPr/>
          </p:nvGrpSpPr>
          <p:grpSpPr>
            <a:xfrm>
              <a:off x="4629150" y="2620669"/>
              <a:ext cx="3676650" cy="2911769"/>
              <a:chOff x="4629150" y="2620669"/>
              <a:chExt cx="3676650" cy="2911769"/>
            </a:xfrm>
          </p:grpSpPr>
          <p:pic>
            <p:nvPicPr>
              <p:cNvPr id="23" name="Picture 2" descr="File:Coefficient of Determination.sv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4991100" y="2620669"/>
                <a:ext cx="2247900" cy="224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4629150" y="4824552"/>
                <a:ext cx="3676650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The squared residuals with respect to the linear regression. </a:t>
                </a:r>
                <a:endParaRPr lang="zh-TW" altLang="en-US" sz="2000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089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擬合原理 </a:t>
            </a:r>
            <a:r>
              <a:rPr lang="en-US" altLang="zh-TW" dirty="0"/>
              <a:t>III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50932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A good fitting</a:t>
                </a:r>
                <a:r>
                  <a:rPr lang="en-US" altLang="zh-TW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→1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5093226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 r="71889" b="60318"/>
          <a:stretch/>
        </p:blipFill>
        <p:spPr bwMode="auto">
          <a:xfrm>
            <a:off x="1987421" y="1590461"/>
            <a:ext cx="5132014" cy="270856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"/>
          <p:cNvSpPr/>
          <p:nvPr/>
        </p:nvSpPr>
        <p:spPr>
          <a:xfrm>
            <a:off x="1998865" y="3160165"/>
            <a:ext cx="2895600" cy="546299"/>
          </a:xfrm>
          <a:prstGeom prst="rect">
            <a:avLst/>
          </a:prstGeom>
          <a:noFill/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曲線擬合 </a:t>
            </a:r>
            <a:r>
              <a:rPr lang="en-US" altLang="zh-TW" dirty="0"/>
              <a:t>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SzPct val="100000"/>
                </a:pPr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流經二極體的電流</a:t>
                </a:r>
                <a:r>
                  <a:rPr lang="en-US" altLang="zh-TW" i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和其兩端的電位差</a:t>
                </a:r>
                <a:r>
                  <a:rPr lang="en-US" altLang="zh-TW" i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V</a:t>
                </a:r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之間的函數關係，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0"/>
                  </a:spcAft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𝑞𝑉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b="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just">
                  <a:buSzPct val="100000"/>
                </a:pPr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式中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為二極體的絕對溫度，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為二極體在逆向偏壓時的飽和電流，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為電子的電量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1.602×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−19</m:t>
                        </m:r>
                      </m:sup>
                    </m:sSup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為波茲曼常數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1.381×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∕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為一經驗因數。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just">
                  <a:buSzPct val="100000"/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實驗測量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和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US" altLang="zh-TW" i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829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曲線擬合 </a:t>
            </a:r>
            <a:r>
              <a:rPr lang="en-US" altLang="zh-TW" dirty="0"/>
              <a:t>II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6" y="1444943"/>
            <a:ext cx="8955811" cy="17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2" y="3275380"/>
            <a:ext cx="4120678" cy="34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92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曲線擬合 </a:t>
            </a:r>
            <a:r>
              <a:rPr lang="en-US" altLang="zh-TW" dirty="0"/>
              <a:t>III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6279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公式：</a:t>
                </a: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zh-TW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𝑞𝑉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擬合方程式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係數：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>
                          <a:latin typeface="Cambria Math"/>
                          <a:ea typeface="標楷體" panose="03000509000000000000" pitchFamily="65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/>
                          <a:ea typeface="標楷體" panose="03000509000000000000" pitchFamily="65" charset="-120"/>
                        </a:rPr>
                        <m:t>→</m:t>
                      </m:r>
                      <m:r>
                        <a:rPr lang="en-US" altLang="zh-TW" b="0" i="1" dirty="0" smtClean="0">
                          <a:latin typeface="Cambria Math"/>
                          <a:ea typeface="標楷體" panose="03000509000000000000" pitchFamily="65" charset="-120"/>
                        </a:rPr>
                        <m:t>𝑦</m:t>
                      </m:r>
                    </m:oMath>
                  </m:oMathPara>
                </a14:m>
                <a:endParaRPr lang="en-US" altLang="zh-TW" b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</a:rPr>
                            <m:t>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標楷體" panose="03000509000000000000" pitchFamily="65" charset="-120"/>
                        </a:rPr>
                        <m:t>→</m:t>
                      </m:r>
                      <m:r>
                        <a:rPr lang="en-US" altLang="zh-TW" b="0" i="1" smtClean="0">
                          <a:latin typeface="Cambria Math"/>
                          <a:ea typeface="標楷體" panose="03000509000000000000" pitchFamily="65" charset="-120"/>
                        </a:rPr>
                        <m:t>𝐴</m:t>
                      </m:r>
                    </m:oMath>
                  </m:oMathPara>
                </a14:m>
                <a:endParaRPr lang="en-US" altLang="zh-TW" b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</a:rPr>
                            <m:t>𝑞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標楷體" panose="03000509000000000000" pitchFamily="65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標楷體" panose="03000509000000000000" pitchFamily="65" charset="-12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標楷體" panose="03000509000000000000" pitchFamily="65" charset="-120"/>
                            </a:rPr>
                            <m:t>𝑇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標楷體" panose="03000509000000000000" pitchFamily="65" charset="-120"/>
                        </a:rPr>
                        <m:t>→1/</m:t>
                      </m:r>
                      <m:r>
                        <a:rPr lang="en-US" altLang="zh-TW" b="0" i="1" smtClean="0">
                          <a:latin typeface="Cambria Math"/>
                          <a:ea typeface="標楷體" panose="03000509000000000000" pitchFamily="65" charset="-120"/>
                        </a:rPr>
                        <m:t>𝑡</m:t>
                      </m:r>
                    </m:oMath>
                  </m:oMathPara>
                </a14:m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62795"/>
              </a:xfrm>
              <a:blipFill rotWithShape="1">
                <a:blip r:embed="rId2"/>
                <a:stretch>
                  <a:fillRect l="-1630" t="-16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5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曲線擬合 </a:t>
            </a:r>
            <a:r>
              <a:rPr lang="en-US" altLang="zh-TW" dirty="0"/>
              <a:t>IV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1613937"/>
            <a:ext cx="4361519" cy="45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6" y="1613937"/>
            <a:ext cx="4494759" cy="38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55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 r="71889" b="60318"/>
          <a:stretch/>
        </p:blipFill>
        <p:spPr bwMode="auto">
          <a:xfrm>
            <a:off x="539475" y="2238445"/>
            <a:ext cx="5132014" cy="270856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曲線擬合 </a:t>
            </a:r>
            <a:r>
              <a:rPr lang="en-US" altLang="zh-TW" dirty="0"/>
              <a:t>V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31630"/>
              </a:xfrm>
            </p:spPr>
            <p:txBody>
              <a:bodyPr>
                <a:normAutofit/>
              </a:bodyPr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sz="28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80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𝑛</m:t>
                    </m:r>
                    <m:r>
                      <a:rPr lang="en-US" altLang="zh-TW" sz="2800" b="0" i="1" smtClean="0">
                        <a:latin typeface="Cambria Math"/>
                      </a:rPr>
                      <m:t>=1.826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3163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3"/>
          <p:cNvSpPr/>
          <p:nvPr/>
        </p:nvSpPr>
        <p:spPr>
          <a:xfrm>
            <a:off x="550919" y="3193669"/>
            <a:ext cx="4648200" cy="533400"/>
          </a:xfrm>
          <a:prstGeom prst="rect">
            <a:avLst/>
          </a:prstGeom>
          <a:noFill/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468229" y="2387164"/>
            <a:ext cx="1129279" cy="450273"/>
          </a:xfrm>
          <a:prstGeom prst="rect">
            <a:avLst/>
          </a:prstGeom>
          <a:noFill/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77880" y="1597655"/>
                <a:ext cx="80266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TW" sz="2400" i="1" dirty="0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=1.602×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zh-TW" altLang="en-US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dirty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1.381×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−23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∕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zh-TW" altLang="en-US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zh-TW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=24.5 ℃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80" y="1597655"/>
                <a:ext cx="802664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133435" y="5646965"/>
            <a:ext cx="960125" cy="460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461195" y="5042010"/>
                <a:ext cx="2611540" cy="484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zh-TW" sz="24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𝑞𝑉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95" y="5042010"/>
                <a:ext cx="2611540" cy="484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04" y="2926829"/>
            <a:ext cx="4494759" cy="38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7073113" y="5755140"/>
            <a:ext cx="1614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y=y0+Aexp(x/t)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136619" y="3474527"/>
            <a:ext cx="1706064" cy="691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136619" y="3474527"/>
                <a:ext cx="1009986" cy="341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19" y="3474527"/>
                <a:ext cx="1009986" cy="341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0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 err="1"/>
              <a:t>SciDAVis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2" y="1598285"/>
            <a:ext cx="8124791" cy="45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9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曲線擬合 </a:t>
            </a:r>
            <a:r>
              <a:rPr lang="en-US" altLang="zh-TW" dirty="0"/>
              <a:t>VI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47859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&amp;=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𝑞𝑉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func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&amp;=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𝑞𝑉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478598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90" y="2827793"/>
            <a:ext cx="6298420" cy="34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曲線擬合 </a:t>
            </a:r>
            <a:r>
              <a:rPr lang="en-US" altLang="zh-TW" dirty="0"/>
              <a:t>VII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610961"/>
            <a:ext cx="48196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04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曲線擬合 </a:t>
            </a:r>
            <a:r>
              <a:rPr lang="en-US" altLang="zh-TW" dirty="0"/>
              <a:t>VIII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59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76" y="1612800"/>
            <a:ext cx="51149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27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曲線擬合 </a:t>
            </a:r>
            <a:r>
              <a:rPr lang="en-US" altLang="zh-TW" dirty="0"/>
              <a:t>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4593961"/>
              </a:xfrm>
            </p:spPr>
            <p:txBody>
              <a:bodyPr>
                <a:noAutofit/>
              </a:bodyPr>
              <a:lstStyle/>
              <a:p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800" i="1" dirty="0">
                  <a:solidFill>
                    <a:prstClr val="black"/>
                  </a:solidFill>
                  <a:latin typeface="Cambria Math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800" i="1" dirty="0">
                  <a:solidFill>
                    <a:prstClr val="black"/>
                  </a:solidFill>
                  <a:latin typeface="Cambria Math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800" i="1" dirty="0">
                  <a:solidFill>
                    <a:prstClr val="black"/>
                  </a:solidFill>
                  <a:latin typeface="Cambria Math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  <a:ea typeface="標楷體" panose="03000509000000000000" pitchFamily="65" charset="-120"/>
                        </a:rPr>
                        <m:t>𝑛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  <a:ea typeface="標楷體" panose="03000509000000000000" pitchFamily="65" charset="-120"/>
                        </a:rPr>
                        <m:t>=1.811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459396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100074"/>
            <a:ext cx="5030194" cy="225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84" y="2521993"/>
            <a:ext cx="4474396" cy="37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7880" y="1597655"/>
                <a:ext cx="80266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TW" sz="2400" i="1" dirty="0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=1.602×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zh-TW" altLang="en-US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dirty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1.381×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−23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∕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zh-TW" altLang="en-US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zh-TW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=24.5 ℃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80" y="1597655"/>
                <a:ext cx="802664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2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115550" y="5464087"/>
            <a:ext cx="914400" cy="346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15005" y="3083354"/>
            <a:ext cx="1706064" cy="537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15005" y="3083354"/>
                <a:ext cx="946815" cy="345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05" y="3083354"/>
                <a:ext cx="946815" cy="345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7426366" y="5329023"/>
            <a:ext cx="537670" cy="346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220475" y="5329023"/>
            <a:ext cx="537670" cy="346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5425" y="4409496"/>
                <a:ext cx="3908058" cy="874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𝐼</m:t>
                              </m:r>
                            </m:e>
                          </m:func>
                          <m:r>
                            <a:rPr lang="en-US" altLang="zh-TW" sz="2400" i="1">
                              <a:latin typeface="Cambria Math"/>
                            </a:rPr>
                            <m:t>&amp;=</m:t>
                          </m:r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𝑞𝑉</m:t>
                                      </m:r>
                                    </m:num>
                                    <m:den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func>
                        </m:e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&amp;=</m:t>
                          </m:r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/>
                                </a:rPr>
                                <m:t>𝑞𝑉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5" y="4409496"/>
                <a:ext cx="3908058" cy="8745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15" y="1600200"/>
            <a:ext cx="89483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利用圖層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將線性擬合及指數擬合的圖無間隔貼合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262468" y="2353660"/>
          <a:ext cx="8686801" cy="1036663"/>
        </p:xfrm>
        <a:graphic>
          <a:graphicData uri="http://schemas.openxmlformats.org/drawingml/2006/table">
            <a:tbl>
              <a:tblPr/>
              <a:tblGrid>
                <a:gridCol w="78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4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華康楷書體W5(P)"/>
                        </a:rPr>
                        <a:t>V </a:t>
                      </a: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(V)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0.560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0.570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0.580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0.590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0.600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0.610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0.620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0.630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0.640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0.650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華康楷書體W5(P)"/>
                        </a:rPr>
                        <a:t>I </a:t>
                      </a: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(mA)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0.4270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0.5290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0.6535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0.8108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1.0052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1.2419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1.5187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1.8753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2.3090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2.8420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/>
        </p:nvGraphicFramePr>
        <p:xfrm>
          <a:off x="262468" y="3790823"/>
          <a:ext cx="8686801" cy="867137"/>
        </p:xfrm>
        <a:graphic>
          <a:graphicData uri="http://schemas.openxmlformats.org/drawingml/2006/table">
            <a:tbl>
              <a:tblPr/>
              <a:tblGrid>
                <a:gridCol w="78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4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9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華康楷書體W5(P)"/>
                        </a:rPr>
                        <a:t>V </a:t>
                      </a: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(V)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0.660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0.670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0.680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0.690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0.700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0.710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0.720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0.730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0.740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0.750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華康楷書體W5(P)"/>
                        </a:rPr>
                        <a:t>I </a:t>
                      </a: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(mA)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3.476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4.214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5.165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6.218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7.470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8.975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10.770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12.833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華康楷書體W5(P)"/>
                        </a:rPr>
                        <a:t>15.140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華康楷書體W5(P)"/>
                        </a:rPr>
                        <a:t>17.750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6494" marR="26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58677" y="5963730"/>
                <a:ext cx="80266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TW" sz="2400" i="1" dirty="0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=1.602×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zh-TW" altLang="en-US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dirty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1.381×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−23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∕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zh-TW" altLang="en-US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zh-TW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=24.5 ℃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7" y="5963730"/>
                <a:ext cx="802664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2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56745" y="5080415"/>
                <a:ext cx="3030510" cy="54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zh-TW" sz="2800" i="1">
                          <a:latin typeface="Cambria Math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𝑞𝑉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45" y="5080415"/>
                <a:ext cx="3030510" cy="549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077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Bar (</a:t>
            </a:r>
            <a:r>
              <a:rPr lang="zh-TW" altLang="en-US" dirty="0"/>
              <a:t>誤差線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61" y="1604470"/>
            <a:ext cx="76010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0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Bar (</a:t>
            </a:r>
            <a:r>
              <a:rPr lang="zh-TW" altLang="en-US" dirty="0"/>
              <a:t>誤差線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設定誤差值欄位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9" y="2230235"/>
            <a:ext cx="6759455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81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Error Bar (</a:t>
            </a:r>
            <a:r>
              <a:rPr lang="zh-TW" altLang="en-US" dirty="0"/>
              <a:t>誤差線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III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設定誤差值欄位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8" y="2232001"/>
            <a:ext cx="8084505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43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Bar (</a:t>
            </a:r>
            <a:r>
              <a:rPr lang="zh-TW" altLang="en-US" dirty="0"/>
              <a:t>誤差線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IV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1598563"/>
            <a:ext cx="4992650" cy="27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00" y="2491985"/>
            <a:ext cx="48291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10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Bar (</a:t>
            </a:r>
            <a:r>
              <a:rPr lang="zh-TW" altLang="en-US" dirty="0"/>
              <a:t>誤差線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06" y="1609821"/>
            <a:ext cx="6674562" cy="5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8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工作表 </a:t>
            </a:r>
            <a:r>
              <a:rPr lang="en-US" altLang="zh-TW" dirty="0"/>
              <a:t>(Worksheet)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的數據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35" y="2315255"/>
            <a:ext cx="4802930" cy="40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41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計算誤差值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199"/>
            <a:ext cx="8262540" cy="4785985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一兩端以同長的輕繩垂直懸掛的直桿，在鉛直面上擺動（類似單擺的擺動）。下表為所測得的週期數據。試找出直桿做小幅擺動的週期公式。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3851455"/>
            <a:ext cx="211494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01735" y="4259873"/>
                <a:ext cx="3476786" cy="154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=2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altLang="zh-TW" sz="32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35" y="4259873"/>
                <a:ext cx="3476786" cy="1547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88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/>
                  <a:t>計算誤差值 </a:t>
                </a:r>
                <a:r>
                  <a:rPr lang="en-US" altLang="zh-TW" dirty="0"/>
                  <a:t>– </a:t>
                </a:r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</a:t>
                </a:r>
                <a:endParaRPr lang="zh-TW" altLang="en-US" dirty="0">
                  <a:latin typeface="+mj-ea"/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8"/>
                <a:ext cx="8224135" cy="5257802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4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測量值為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/>
                        <a:ea typeface="標楷體" panose="03000509000000000000" pitchFamily="65" charset="-120"/>
                      </a:rPr>
                      <m:t>𝑇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/>
                        <a:ea typeface="標楷體" panose="03000509000000000000" pitchFamily="65" charset="-120"/>
                      </a:rPr>
                      <m:t>ℓ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e>
                              </m:acc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2400" b="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≈2</m:t>
                      </m:r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e>
                          </m:rad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US" altLang="zh-TW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</m:acc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</m:rad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altLang="zh-TW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8"/>
                <a:ext cx="8224135" cy="5257802"/>
              </a:xfrm>
              <a:blipFill>
                <a:blip r:embed="rId3"/>
                <a:stretch>
                  <a:fillRect l="-964" t="-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447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/>
                  <a:t>計算誤差值 </a:t>
                </a:r>
                <a:r>
                  <a:rPr lang="en-US" altLang="zh-TW" dirty="0"/>
                  <a:t>– </a:t>
                </a:r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</a:t>
                </a:r>
                <a:endParaRPr lang="zh-TW" altLang="en-US" dirty="0">
                  <a:latin typeface="+mj-ea"/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224135" cy="4901201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測量值為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𝑇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ℓ</m:t>
                    </m:r>
                  </m:oMath>
                </a14:m>
                <a:endParaRPr lang="en-US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2400" i="1">
                          <a:latin typeface="Cambria Math"/>
                        </a:rPr>
                        <m:t>=2</m:t>
                      </m:r>
                      <m:r>
                        <a:rPr lang="en-US" altLang="zh-TW" sz="2400" i="1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e>
                          </m:acc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altLang="zh-TW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TW" sz="2400" b="0" i="1" dirty="0" smtClean="0">
                          <a:latin typeface="Cambria Math"/>
                        </a:rPr>
                        <m:t>+</m:t>
                      </m:r>
                      <m:borderBox>
                        <m:borderBoxPr>
                          <m:ctrlPr>
                            <a:rPr lang="en-US" altLang="zh-TW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zh-TW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TW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borderBox>
                      <m:r>
                        <a:rPr lang="en-US" altLang="zh-TW" sz="2400" b="0" i="1" dirty="0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altLang="zh-TW" sz="2400" i="1">
                          <a:latin typeface="Cambria Math"/>
                        </a:rPr>
                        <m:t>𝛿</m:t>
                      </m:r>
                      <m:r>
                        <a:rPr lang="en-US" altLang="zh-TW" sz="2400" i="1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224135" cy="4901201"/>
              </a:xfrm>
              <a:blipFill>
                <a:blip r:embed="rId3"/>
                <a:stretch>
                  <a:fillRect l="-964" t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25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計算誤差值 </a:t>
            </a:r>
            <a:r>
              <a:rPr lang="en-US" altLang="zh-TW" dirty="0"/>
              <a:t>– </a:t>
            </a:r>
            <a:r>
              <a:rPr lang="zh-TW" altLang="en-US" dirty="0">
                <a:solidFill>
                  <a:prstClr val="black"/>
                </a:solidFill>
                <a:latin typeface="+mj-ea"/>
              </a:rPr>
              <a:t>測量數據</a:t>
            </a:r>
            <a:endParaRPr lang="zh-TW" altLang="en-US" dirty="0">
              <a:latin typeface="+mj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60460" y="1600200"/>
            <a:ext cx="5200764" cy="2025367"/>
            <a:chOff x="885120" y="4295256"/>
            <a:chExt cx="4717587" cy="174806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20" y="4315095"/>
              <a:ext cx="4717587" cy="172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928062" y="4295256"/>
                  <a:ext cx="7425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TW" b="0" i="0" smtClean="0">
                                <a:latin typeface="Cambria Math"/>
                              </a:rPr>
                              <m:t>m</m:t>
                            </m: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062" y="4295256"/>
                  <a:ext cx="74251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2872657" y="4298161"/>
                  <a:ext cx="9792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10 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TW" b="0" i="0" smtClean="0">
                                <a:latin typeface="Cambria Math"/>
                              </a:rPr>
                              <m:t>s</m:t>
                            </m: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657" y="4298161"/>
                  <a:ext cx="97924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3813050"/>
            <a:ext cx="8051186" cy="261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乘號 9"/>
          <p:cNvSpPr/>
          <p:nvPr/>
        </p:nvSpPr>
        <p:spPr>
          <a:xfrm>
            <a:off x="3674226" y="3006545"/>
            <a:ext cx="914400" cy="400833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乘號 11"/>
          <p:cNvSpPr/>
          <p:nvPr/>
        </p:nvSpPr>
        <p:spPr>
          <a:xfrm>
            <a:off x="4550356" y="3006545"/>
            <a:ext cx="914400" cy="400833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乘號 12"/>
          <p:cNvSpPr/>
          <p:nvPr/>
        </p:nvSpPr>
        <p:spPr>
          <a:xfrm>
            <a:off x="5398590" y="3011779"/>
            <a:ext cx="914400" cy="400833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乘號 13"/>
          <p:cNvSpPr/>
          <p:nvPr/>
        </p:nvSpPr>
        <p:spPr>
          <a:xfrm>
            <a:off x="5398590" y="3281171"/>
            <a:ext cx="914400" cy="400833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乘號 14"/>
          <p:cNvSpPr/>
          <p:nvPr/>
        </p:nvSpPr>
        <p:spPr>
          <a:xfrm>
            <a:off x="6269869" y="3284166"/>
            <a:ext cx="914400" cy="400833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7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計算誤差值 </a:t>
            </a:r>
            <a:r>
              <a:rPr lang="en-US" altLang="zh-TW" dirty="0"/>
              <a:t>– </a:t>
            </a:r>
            <a:r>
              <a:rPr lang="zh-TW" altLang="en-US" dirty="0">
                <a:latin typeface="+mj-ea"/>
              </a:rPr>
              <a:t>統計分析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75" y="1598564"/>
            <a:ext cx="6516291" cy="29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81150"/>
            <a:ext cx="7143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88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(I) </a:t>
                </a:r>
                <a:r>
                  <a:rPr lang="en-US" altLang="zh-TW" dirty="0"/>
                  <a:t>– </a:t>
                </a:r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輸入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ℓ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產生一個新的工作表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2315255"/>
            <a:ext cx="2682794" cy="41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72000" y="2315255"/>
                <a:ext cx="315483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</m:acc>
                      <m:r>
                        <a:rPr lang="en-US" altLang="zh-TW" i="1" dirty="0">
                          <a:latin typeface="Cambria Math"/>
                        </a:rPr>
                        <m:t>+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</m:ra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</a:rPr>
                        <m:t>𝛿</m:t>
                      </m:r>
                      <m:r>
                        <a:rPr lang="en-US" altLang="zh-TW" i="1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15255"/>
                <a:ext cx="3154838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09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(II) </a:t>
                </a:r>
                <a:r>
                  <a:rPr lang="en-US" altLang="zh-TW" dirty="0"/>
                  <a:t>– </a:t>
                </a:r>
                <a:r>
                  <a:rPr lang="zh-TW" altLang="en-US" dirty="0"/>
                  <a:t>產生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ℓ</m:t>
                        </m:r>
                      </m:e>
                    </m:ra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68" y="1605599"/>
            <a:ext cx="7162029" cy="47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25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6" y="2678591"/>
            <a:ext cx="7680960" cy="41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(III) </a:t>
                </a:r>
                <a:r>
                  <a:rPr lang="en-US" altLang="zh-TW" dirty="0"/>
                  <a:t>– </a:t>
                </a:r>
                <a:r>
                  <a:rPr lang="zh-TW" altLang="en-US" dirty="0"/>
                  <a:t>產生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6" y="1605600"/>
            <a:ext cx="7680960" cy="88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948852" y="1508750"/>
            <a:ext cx="1088418" cy="5376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377515" y="1799056"/>
            <a:ext cx="1228960" cy="46086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弧形接點 9"/>
          <p:cNvCxnSpPr/>
          <p:nvPr/>
        </p:nvCxnSpPr>
        <p:spPr>
          <a:xfrm>
            <a:off x="4606475" y="2046420"/>
            <a:ext cx="2696210" cy="1766630"/>
          </a:xfrm>
          <a:prstGeom prst="curvedConnector3">
            <a:avLst>
              <a:gd name="adj1" fmla="val 99946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>
            <a:stCxn id="5" idx="3"/>
          </p:cNvCxnSpPr>
          <p:nvPr/>
        </p:nvCxnSpPr>
        <p:spPr>
          <a:xfrm>
            <a:off x="2037270" y="1777585"/>
            <a:ext cx="914400" cy="91440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接點 18"/>
          <p:cNvCxnSpPr/>
          <p:nvPr/>
        </p:nvCxnSpPr>
        <p:spPr>
          <a:xfrm>
            <a:off x="2951670" y="2653580"/>
            <a:ext cx="3732605" cy="1159470"/>
          </a:xfrm>
          <a:prstGeom prst="curvedConnector3">
            <a:avLst>
              <a:gd name="adj1" fmla="val 10010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6" y="2763111"/>
            <a:ext cx="7680960" cy="361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(IV) </a:t>
                </a:r>
                <a:r>
                  <a:rPr lang="en-US" altLang="zh-TW" dirty="0"/>
                  <a:t>– </a:t>
                </a:r>
                <a:r>
                  <a:rPr lang="zh-TW" altLang="en-US" dirty="0"/>
                  <a:t>產生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𝛿</m:t>
                    </m:r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6" y="1605600"/>
            <a:ext cx="7680960" cy="88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948852" y="1470345"/>
            <a:ext cx="1088418" cy="5376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665351" y="1815990"/>
            <a:ext cx="1228960" cy="46086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弧形接點 9"/>
          <p:cNvCxnSpPr>
            <a:stCxn id="13" idx="3"/>
          </p:cNvCxnSpPr>
          <p:nvPr/>
        </p:nvCxnSpPr>
        <p:spPr>
          <a:xfrm>
            <a:off x="5894311" y="2046420"/>
            <a:ext cx="1591932" cy="1689820"/>
          </a:xfrm>
          <a:prstGeom prst="curved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手繪多邊形 17"/>
          <p:cNvSpPr/>
          <p:nvPr/>
        </p:nvSpPr>
        <p:spPr>
          <a:xfrm>
            <a:off x="2037271" y="1739179"/>
            <a:ext cx="4608600" cy="1997061"/>
          </a:xfrm>
          <a:custGeom>
            <a:avLst/>
            <a:gdLst>
              <a:gd name="connsiteX0" fmla="*/ 0 w 4785597"/>
              <a:gd name="connsiteY0" fmla="*/ 0 h 2006600"/>
              <a:gd name="connsiteX1" fmla="*/ 1837267 w 4785597"/>
              <a:gd name="connsiteY1" fmla="*/ 372533 h 2006600"/>
              <a:gd name="connsiteX2" fmla="*/ 2565400 w 4785597"/>
              <a:gd name="connsiteY2" fmla="*/ 1354666 h 2006600"/>
              <a:gd name="connsiteX3" fmla="*/ 4428067 w 4785597"/>
              <a:gd name="connsiteY3" fmla="*/ 1566333 h 2006600"/>
              <a:gd name="connsiteX4" fmla="*/ 4783667 w 4785597"/>
              <a:gd name="connsiteY4" fmla="*/ 20066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597" h="2006600">
                <a:moveTo>
                  <a:pt x="0" y="0"/>
                </a:moveTo>
                <a:cubicBezTo>
                  <a:pt x="704850" y="73377"/>
                  <a:pt x="1409700" y="146755"/>
                  <a:pt x="1837267" y="372533"/>
                </a:cubicBezTo>
                <a:cubicBezTo>
                  <a:pt x="2264834" y="598311"/>
                  <a:pt x="2133600" y="1155699"/>
                  <a:pt x="2565400" y="1354666"/>
                </a:cubicBezTo>
                <a:cubicBezTo>
                  <a:pt x="2997200" y="1553633"/>
                  <a:pt x="4058356" y="1457677"/>
                  <a:pt x="4428067" y="1566333"/>
                </a:cubicBezTo>
                <a:cubicBezTo>
                  <a:pt x="4797778" y="1674989"/>
                  <a:pt x="4790722" y="1840794"/>
                  <a:pt x="4783667" y="20066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223415" y="4272604"/>
                <a:ext cx="1601143" cy="788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  <m:acc>
                            <m:accPr>
                              <m:chr m:val="̅"/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TW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rder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15" y="4272604"/>
                <a:ext cx="1601143" cy="7888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>
            <a:off x="7515970" y="4913843"/>
            <a:ext cx="0" cy="3145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317109" y="5228442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次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109" y="5228442"/>
                <a:ext cx="1128322" cy="369332"/>
              </a:xfrm>
              <a:prstGeom prst="rect">
                <a:avLst/>
              </a:prstGeom>
              <a:blipFill>
                <a:blip r:embed="rId6"/>
                <a:stretch>
                  <a:fillRect l="-4324" t="-8333" r="-3784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508750" y="5228442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每次測量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週期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50" y="5228442"/>
                <a:ext cx="1826141" cy="369332"/>
              </a:xfrm>
              <a:prstGeom prst="rect">
                <a:avLst/>
              </a:prstGeom>
              <a:blipFill>
                <a:blip r:embed="rId7"/>
                <a:stretch>
                  <a:fillRect l="-3010" t="-8333" r="-200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flipH="1">
            <a:off x="6645871" y="4857266"/>
            <a:ext cx="307239" cy="371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554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(V)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設定欄位屬性並畫圖</a:t>
            </a:r>
          </a:p>
          <a:p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8" y="2276849"/>
            <a:ext cx="8285009" cy="34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42305" y="2233456"/>
                <a:ext cx="512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05" y="2233456"/>
                <a:ext cx="512961" cy="369332"/>
              </a:xfrm>
              <a:prstGeom prst="rect">
                <a:avLst/>
              </a:prstGeom>
              <a:blipFill>
                <a:blip r:embed="rId4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920585" y="2233456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2233456"/>
                <a:ext cx="3804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69984" y="2195882"/>
                <a:ext cx="509370" cy="406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radPr>
                        <m:deg/>
                        <m:e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  <m:t>ℓ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84" y="2195882"/>
                <a:ext cx="509370" cy="406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5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浮點數 </a:t>
            </a:r>
            <a:r>
              <a:rPr lang="en-US" altLang="zh-TW" dirty="0"/>
              <a:t>Floating Point Value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調整有效數字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20" y="2276850"/>
            <a:ext cx="54578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84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35" y="2229978"/>
            <a:ext cx="48291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(VI)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457200" y="1600200"/>
                <a:ext cx="8229600" cy="5170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9.</m:t>
                    </m:r>
                    <m:r>
                      <a:rPr lang="en-US" altLang="zh-TW" sz="2400" b="0" i="1" smtClean="0">
                        <a:latin typeface="Cambria Math"/>
                      </a:rPr>
                      <m:t>7</m:t>
                    </m:r>
                    <m:r>
                      <a:rPr lang="en-US" altLang="zh-TW" sz="2400" i="1">
                        <a:latin typeface="Cambria Math"/>
                      </a:rPr>
                      <m:t>8</m:t>
                    </m:r>
                    <m:r>
                      <a:rPr lang="zh-TW" altLang="en-US" sz="2400" b="0" i="1" smtClean="0">
                        <a:latin typeface="Cambria Math"/>
                      </a:rPr>
                      <m:t>，</m:t>
                    </m:r>
                    <m:r>
                      <a:rPr lang="en-US" altLang="zh-TW" sz="2400" i="1">
                        <a:latin typeface="Cambria Math"/>
                      </a:rPr>
                      <m:t>𝜋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3.14159265</m:t>
                    </m:r>
                  </m:oMath>
                </a14:m>
                <a:endParaRPr lang="en-US" altLang="zh-TW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TW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</m:acc>
                      <m:r>
                        <a:rPr lang="en-US" altLang="zh-TW" sz="2000" i="1" dirty="0">
                          <a:latin typeface="Cambria Math"/>
                        </a:rPr>
                        <m:t>+</m:t>
                      </m:r>
                      <m:r>
                        <a:rPr lang="en-US" altLang="zh-TW" sz="2000" i="1">
                          <a:latin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</m:rad>
                      <m:r>
                        <a:rPr lang="en-US" altLang="zh-TW" sz="2000" i="1">
                          <a:latin typeface="Cambria Math"/>
                        </a:rPr>
                        <m:t>+</m:t>
                      </m:r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altLang="zh-TW" sz="2000" i="1">
                          <a:latin typeface="Cambria Math"/>
                        </a:rPr>
                        <m:t>𝛿</m:t>
                      </m:r>
                      <m:r>
                        <a:rPr lang="en-US" altLang="zh-TW" sz="2000" i="1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altLang="zh-TW" sz="2000" dirty="0"/>
              </a:p>
              <a:p>
                <a:pPr marL="0" indent="0">
                  <a:buNone/>
                </a:pPr>
                <a:endParaRPr lang="en-US" altLang="zh-TW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𝑘</m:t>
                    </m:r>
                    <m:r>
                      <a:rPr lang="en-US" altLang="zh-TW" sz="2400" i="1" smtClean="0">
                        <a:latin typeface="Cambria Math"/>
                      </a:rPr>
                      <m:t>=1.01</m:t>
                    </m:r>
                  </m:oMath>
                </a14:m>
                <a:r>
                  <a:rPr lang="en-US" altLang="zh-TW" sz="2400" dirty="0"/>
                  <a:t>3</a:t>
                </a:r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400" dirty="0"/>
                  <a:t>Good Fitting ?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5170035"/>
              </a:xfrm>
              <a:prstGeom prst="rect">
                <a:avLst/>
              </a:prstGeom>
              <a:blipFill>
                <a:blip r:embed="rId4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077145" y="3777277"/>
            <a:ext cx="991210" cy="52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2773"/>
            <a:ext cx="2905235" cy="80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81258" y="2797607"/>
            <a:ext cx="1706064" cy="691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81258" y="2852925"/>
                <a:ext cx="51858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258" y="2852925"/>
                <a:ext cx="51858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7298755" y="5346013"/>
            <a:ext cx="537670" cy="332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143665" y="5346013"/>
            <a:ext cx="516198" cy="33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2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(I) </a:t>
                </a:r>
                <a:r>
                  <a:rPr lang="en-US" altLang="zh-TW" dirty="0"/>
                  <a:t>– </a:t>
                </a:r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輸入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ℓ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產生一個新的工作表</a:t>
            </a:r>
          </a:p>
          <a:p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2315255"/>
            <a:ext cx="2611540" cy="40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725620" y="2315255"/>
                <a:ext cx="3464090" cy="696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TW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acc>
                        </m:e>
                        <m:sup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borderBox>
                        <m:borderBoxPr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borderBox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𝛿</m:t>
                      </m:r>
                      <m:r>
                        <a:rPr lang="en-US" altLang="zh-TW" i="1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20" y="2315255"/>
                <a:ext cx="3464090" cy="696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877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(II) </a:t>
                </a:r>
                <a:r>
                  <a:rPr lang="en-US" altLang="zh-TW" dirty="0"/>
                  <a:t>– </a:t>
                </a:r>
                <a:r>
                  <a:rPr lang="zh-TW" altLang="en-US" dirty="0"/>
                  <a:t>產生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accPr>
                          <m:e>
                            <m:r>
                              <a:rPr lang="en-US" altLang="zh-TW">
                                <a:solidFill>
                                  <a:prstClr val="black"/>
                                </a:solidFill>
                                <a:latin typeface="Cambria Math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2646852"/>
            <a:ext cx="7680960" cy="42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1547155"/>
            <a:ext cx="7680525" cy="8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圓角矩形 20"/>
          <p:cNvSpPr/>
          <p:nvPr/>
        </p:nvSpPr>
        <p:spPr>
          <a:xfrm>
            <a:off x="949117" y="1470345"/>
            <a:ext cx="1109623" cy="4808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419850" y="1710792"/>
            <a:ext cx="1228960" cy="50618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602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" y="2560320"/>
            <a:ext cx="7680960" cy="41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(III) </a:t>
                </a:r>
                <a:r>
                  <a:rPr lang="en-US" altLang="zh-TW" dirty="0"/>
                  <a:t>– </a:t>
                </a:r>
                <a:r>
                  <a:rPr lang="zh-TW" altLang="en-US" dirty="0"/>
                  <a:t>產生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2</m:t>
                    </m:r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</m:acc>
                    <m:r>
                      <a:rPr lang="en-US" altLang="zh-TW" dirty="0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𝛿</m:t>
                    </m:r>
                    <m:r>
                      <a:rPr lang="en-US" altLang="zh-TW" dirty="0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</a:rPr>
                      <m:t>𝑇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3" y="1470345"/>
            <a:ext cx="7680960" cy="88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360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(IV)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61555"/>
            <a:ext cx="85534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設定欄位屬性並畫圖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075675" y="2238094"/>
                <a:ext cx="495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標楷體" panose="03000509000000000000" pitchFamily="65" charset="-12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en-US" altLang="zh-TW">
                              <a:solidFill>
                                <a:srgbClr val="FF000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75" y="2238094"/>
                <a:ext cx="495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074205" y="2238094"/>
                <a:ext cx="775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solidFill>
                            <a:srgbClr val="FF0000"/>
                          </a:solidFill>
                          <a:latin typeface="Cambria Math"/>
                          <a:ea typeface="標楷體" panose="03000509000000000000" pitchFamily="65" charset="-120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accPr>
                        <m:e>
                          <m:r>
                            <a:rPr lang="en-US" altLang="zh-TW">
                              <a:solidFill>
                                <a:srgbClr val="FF000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  <m:t>𝑇</m:t>
                          </m:r>
                        </m:e>
                      </m:acc>
                      <m:r>
                        <a:rPr lang="en-US" altLang="zh-TW" dirty="0">
                          <a:solidFill>
                            <a:srgbClr val="FF0000"/>
                          </a:solidFill>
                          <a:latin typeface="Cambria Math"/>
                          <a:ea typeface="標楷體" panose="03000509000000000000" pitchFamily="65" charset="-120"/>
                        </a:rPr>
                        <m:t>𝛿</m:t>
                      </m:r>
                      <m:r>
                        <a:rPr lang="en-US" altLang="zh-TW" dirty="0">
                          <a:solidFill>
                            <a:srgbClr val="FF0000"/>
                          </a:solidFill>
                          <a:latin typeface="Cambria Math"/>
                          <a:ea typeface="標楷體" panose="03000509000000000000" pitchFamily="65" charset="-120"/>
                        </a:rPr>
                        <m:t>𝑇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05" y="2238094"/>
                <a:ext cx="7750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06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TW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 </a:t>
                </a:r>
                <a:r>
                  <a:rPr lang="en-US" altLang="zh-TW" dirty="0">
                    <a:solidFill>
                      <a:prstClr val="black"/>
                    </a:solidFill>
                    <a:latin typeface="+mj-ea"/>
                  </a:rPr>
                  <a:t>(V)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193830" y="1600200"/>
                <a:ext cx="8229600" cy="5170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𝑔</m:t>
                    </m:r>
                    <m:r>
                      <a:rPr lang="en-US" altLang="zh-TW" sz="2400" i="1" smtClean="0">
                        <a:latin typeface="Cambria Math"/>
                      </a:rPr>
                      <m:t>=9.78</m:t>
                    </m:r>
                    <m:r>
                      <a:rPr lang="zh-TW" altLang="en-US" sz="2400" i="1">
                        <a:latin typeface="Cambria Math"/>
                      </a:rPr>
                      <m:t>，</m:t>
                    </m:r>
                    <m:r>
                      <a:rPr lang="en-US" altLang="zh-TW" sz="2400" i="1">
                        <a:latin typeface="Cambria Math"/>
                      </a:rPr>
                      <m:t>𝜋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3.14159265</m:t>
                    </m:r>
                  </m:oMath>
                </a14:m>
                <a:endParaRPr lang="en-US" altLang="zh-TW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TW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TW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acc>
                        </m:e>
                        <m:sup>
                          <m:r>
                            <a:rPr lang="en-US" altLang="zh-TW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TW" sz="2200" i="1" dirty="0">
                          <a:latin typeface="Cambria Math"/>
                        </a:rPr>
                        <m:t>+2</m:t>
                      </m:r>
                      <m:acc>
                        <m:accPr>
                          <m:chr m:val="̅"/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 dirty="0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zh-TW" sz="2200" i="1" dirty="0">
                          <a:latin typeface="Cambria Math"/>
                        </a:rPr>
                        <m:t>𝛿</m:t>
                      </m:r>
                      <m:r>
                        <a:rPr lang="en-US" altLang="zh-TW" sz="2200" i="1" dirty="0">
                          <a:latin typeface="Cambria Math"/>
                        </a:rPr>
                        <m:t>𝑇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𝑔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en-US" altLang="zh-TW" sz="2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altLang="zh-TW" sz="2200" i="1">
                          <a:latin typeface="Cambria Math"/>
                        </a:rPr>
                        <m:t>𝛿</m:t>
                      </m:r>
                      <m:r>
                        <a:rPr lang="en-US" altLang="zh-TW" sz="2200" i="1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𝑘</m:t>
                      </m:r>
                      <m:r>
                        <a:rPr lang="en-US" altLang="zh-TW" sz="2400" i="1">
                          <a:latin typeface="Cambria Math"/>
                        </a:rPr>
                        <m:t>=1.009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0" y="1600200"/>
                <a:ext cx="8229600" cy="5170035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0" y="2286000"/>
            <a:ext cx="48291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08310" y="3554027"/>
            <a:ext cx="1183235" cy="80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358631" y="5319637"/>
            <a:ext cx="537670" cy="332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143664" y="5319637"/>
            <a:ext cx="576075" cy="33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956050" y="2852925"/>
            <a:ext cx="1706064" cy="691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56050" y="2908243"/>
                <a:ext cx="51858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50" y="2908243"/>
                <a:ext cx="51858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2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練習 </a:t>
            </a:r>
            <a:r>
              <a:rPr lang="en-US" altLang="zh-TW" dirty="0"/>
              <a:t>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306825" cy="478598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簧片共振頻率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𝑅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Hz</m:t>
                        </m:r>
                      </m:e>
                    </m:d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受兩磁鐵間距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cm</m:t>
                        </m:r>
                      </m:e>
                    </m:d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改變的關係。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306825" cy="4785985"/>
              </a:xfrm>
              <a:blipFill>
                <a:blip r:embed="rId4"/>
                <a:stretch>
                  <a:fillRect l="-3253" t="-15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63010" y="5221680"/>
                <a:ext cx="285719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32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=26.5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0" y="5221680"/>
                <a:ext cx="2857192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77" y="3318665"/>
            <a:ext cx="4219048" cy="16285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325" y="1600199"/>
            <a:ext cx="3648475" cy="51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8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練習 </a:t>
            </a:r>
            <a:r>
              <a:rPr lang="en-US" altLang="zh-TW" dirty="0"/>
              <a:t>II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8" y="1600858"/>
            <a:ext cx="6605750" cy="24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70640" y="1651672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0" y="1651672"/>
                <a:ext cx="7425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304635" y="1638714"/>
                <a:ext cx="97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10 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35" y="1638714"/>
                <a:ext cx="9792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991515" y="4031659"/>
                <a:ext cx="20006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/>
                        </a:rPr>
                        <m:t>𝑔</m:t>
                      </m:r>
                      <m:r>
                        <a:rPr lang="en-US" altLang="zh-TW" sz="2000" i="1" smtClean="0">
                          <a:latin typeface="Cambria Math"/>
                        </a:rPr>
                        <m:t>=9.78</m:t>
                      </m:r>
                    </m:oMath>
                  </m:oMathPara>
                </a14:m>
                <a:endParaRPr lang="en-US" altLang="zh-TW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𝜋</m:t>
                    </m:r>
                    <m:r>
                      <a:rPr lang="en-US" altLang="zh-TW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3.14159265</m:t>
                    </m:r>
                  </m:oMath>
                </a14:m>
                <a:endParaRPr lang="en-US" altLang="zh-TW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15" y="4031659"/>
                <a:ext cx="200067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493720" y="5274966"/>
                <a:ext cx="4572000" cy="13416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32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zh-TW" sz="3200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200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altLang="zh-TW" sz="32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200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3200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altLang="zh-TW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32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zh-TW" sz="3200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200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altLang="zh-TW" sz="32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200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3200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altLang="zh-TW" sz="32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720" y="5274966"/>
                <a:ext cx="4572000" cy="1341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922127" y="5362743"/>
            <a:ext cx="1715185" cy="1250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91515" y="3275380"/>
                <a:ext cx="1692899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</a:rPr>
                        <m:t>=2</m:t>
                      </m:r>
                      <m:r>
                        <a:rPr lang="en-US" altLang="zh-TW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15" y="3275380"/>
                <a:ext cx="1692899" cy="7468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6374" y="4718852"/>
                <a:ext cx="278018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func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altLang="zh-TW" i="1">
                              <a:latin typeface="Cambria Math"/>
                            </a:rPr>
                            <m:t>ℓ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4" y="4718852"/>
                <a:ext cx="2780184" cy="746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960829" y="4936998"/>
                <a:ext cx="27633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ℓ</m:t>
                        </m:r>
                      </m:e>
                    </m:func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作圖，</a:t>
                </a:r>
                <a14:m>
                  <m:oMath xmlns:m="http://schemas.openxmlformats.org/officeDocument/2006/math">
                    <m:r>
                      <a:rPr lang="zh-TW" alt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求</m:t>
                    </m:r>
                    <m:r>
                      <a:rPr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dirty="0">
                  <a:solidFill>
                    <a:prstClr val="black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9" y="4936998"/>
                <a:ext cx="2763321" cy="369332"/>
              </a:xfrm>
              <a:prstGeom prst="rect">
                <a:avLst/>
              </a:prstGeom>
              <a:blipFill>
                <a:blip r:embed="rId9"/>
                <a:stretch>
                  <a:fillRect l="-1766" t="-8333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46374" y="5732855"/>
                <a:ext cx="2117438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4" y="5732855"/>
                <a:ext cx="2117438" cy="6668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334505" y="5873053"/>
                <a:ext cx="2621039" cy="386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對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+mj-ea"/>
                  </a:rPr>
                  <a:t>作圖，求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dirty="0">
                  <a:solidFill>
                    <a:prstClr val="black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05" y="5873053"/>
                <a:ext cx="2621039" cy="386452"/>
              </a:xfrm>
              <a:prstGeom prst="rect">
                <a:avLst/>
              </a:prstGeom>
              <a:blipFill>
                <a:blip r:embed="rId11"/>
                <a:stretch>
                  <a:fillRect l="-1860" t="-78125" b="-96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7" y="1292960"/>
            <a:ext cx="202018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Plot -&gt; Scatter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從功能表選取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38445"/>
            <a:ext cx="55054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3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</a:t>
            </a:r>
            <a:r>
              <a:rPr lang="zh-TW" altLang="en-US" dirty="0"/>
              <a:t>點圖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619428"/>
            <a:ext cx="48291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6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改變點的大小及顏色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Double clicking on the points</a:t>
            </a:r>
            <a:endParaRPr lang="zh-TW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6" y="2276850"/>
            <a:ext cx="82200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5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1151</Words>
  <Application>Microsoft Office PowerPoint</Application>
  <PresentationFormat>如螢幕大小 (4:3)</PresentationFormat>
  <Paragraphs>296</Paragraphs>
  <Slides>67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6" baseType="lpstr">
      <vt:lpstr>新細明體</vt:lpstr>
      <vt:lpstr>標楷體</vt:lpstr>
      <vt:lpstr>Arial</vt:lpstr>
      <vt:lpstr>Calibri</vt:lpstr>
      <vt:lpstr>Cambria Math</vt:lpstr>
      <vt:lpstr>Georgia</vt:lpstr>
      <vt:lpstr>Times New Roman</vt:lpstr>
      <vt:lpstr>Office 佈景主題</vt:lpstr>
      <vt:lpstr>Equation</vt:lpstr>
      <vt:lpstr>SciDAVis I A free, light-weight alternative to Origin</vt:lpstr>
      <vt:lpstr>安裝及使用手冊</vt:lpstr>
      <vt:lpstr>功能表或滑鼠右鍵</vt:lpstr>
      <vt:lpstr>開啟SciDAVis</vt:lpstr>
      <vt:lpstr>工作表 (Worksheet)</vt:lpstr>
      <vt:lpstr>浮點數 Floating Point Value</vt:lpstr>
      <vt:lpstr>Plot -&gt; Scatter</vt:lpstr>
      <vt:lpstr>2D點圖</vt:lpstr>
      <vt:lpstr>改變點的大小及顏色</vt:lpstr>
      <vt:lpstr>2D點圖</vt:lpstr>
      <vt:lpstr>改變X及Y軸的文字內容</vt:lpstr>
      <vt:lpstr>一般設定</vt:lpstr>
      <vt:lpstr>練習</vt:lpstr>
      <vt:lpstr>輸出圖形 Export Figure (JPEG)</vt:lpstr>
      <vt:lpstr>產生新的工作表</vt:lpstr>
      <vt:lpstr>增加一行 (I)</vt:lpstr>
      <vt:lpstr>增加一行 (II)</vt:lpstr>
      <vt:lpstr>練習 I</vt:lpstr>
      <vt:lpstr>SciDAVis II A free, light-weight alternative to Origin</vt:lpstr>
      <vt:lpstr>圖層 I</vt:lpstr>
      <vt:lpstr>圖層 II</vt:lpstr>
      <vt:lpstr>圖層 III</vt:lpstr>
      <vt:lpstr>圖層 IV</vt:lpstr>
      <vt:lpstr>圖層 V</vt:lpstr>
      <vt:lpstr>圖層 VI</vt:lpstr>
      <vt:lpstr>圖層 VII</vt:lpstr>
      <vt:lpstr>圖層 VIII</vt:lpstr>
      <vt:lpstr>圖層 IX</vt:lpstr>
      <vt:lpstr>練習</vt:lpstr>
      <vt:lpstr>SciDAVis III A free, light-weight alternative to Origin</vt:lpstr>
      <vt:lpstr>練習</vt:lpstr>
      <vt:lpstr>擬合原理 I</vt:lpstr>
      <vt:lpstr>擬合原理 II</vt:lpstr>
      <vt:lpstr>擬合原理 III</vt:lpstr>
      <vt:lpstr>曲線擬合 I</vt:lpstr>
      <vt:lpstr>曲線擬合 II</vt:lpstr>
      <vt:lpstr>曲線擬合 III</vt:lpstr>
      <vt:lpstr>曲線擬合 IV</vt:lpstr>
      <vt:lpstr>曲線擬合 V</vt:lpstr>
      <vt:lpstr>曲線擬合 VI</vt:lpstr>
      <vt:lpstr>曲線擬合 VII</vt:lpstr>
      <vt:lpstr>曲線擬合 VIII</vt:lpstr>
      <vt:lpstr>曲線擬合 IX</vt:lpstr>
      <vt:lpstr>練習</vt:lpstr>
      <vt:lpstr>Error Bar (誤差線) I</vt:lpstr>
      <vt:lpstr>Error Bar (誤差線) II</vt:lpstr>
      <vt:lpstr>Error Bar (誤差線) III</vt:lpstr>
      <vt:lpstr>Error Bar (誤差線) IV</vt:lpstr>
      <vt:lpstr>Error Bar (誤差線) V</vt:lpstr>
      <vt:lpstr>計算誤差值</vt:lpstr>
      <vt:lpstr>計算誤差值 – 以T ̅對√ℓ作圖</vt:lpstr>
      <vt:lpstr>計算誤差值 – 以T ̅^2對ℓ ̅作圖</vt:lpstr>
      <vt:lpstr>計算誤差值 – 測量數據</vt:lpstr>
      <vt:lpstr>計算誤差值 – 統計分析</vt:lpstr>
      <vt:lpstr>以T ̅對√ℓ作圖 (I) – 輸入ℓ</vt:lpstr>
      <vt:lpstr>以T ̅對√ℓ作圖 (II) – 產生√ℓ</vt:lpstr>
      <vt:lpstr>以T ̅對√ℓ作圖 (III) – 產生T ̅</vt:lpstr>
      <vt:lpstr>以T ̅對√ℓ作圖 (IV) – 產生δT ̅</vt:lpstr>
      <vt:lpstr>以T ̅對√ℓ作圖 (V)</vt:lpstr>
      <vt:lpstr>以T ̅對√ℓ作圖 (VI)</vt:lpstr>
      <vt:lpstr>以T ̅^2對ℓ ̅作圖 (I) – 輸入ℓ</vt:lpstr>
      <vt:lpstr>以T ̅^2對ℓ ̅作圖 (II) – 產生T ̅^2</vt:lpstr>
      <vt:lpstr>以T ̅^2對ℓ ̅作圖 (III) – 產生2T ̅δT</vt:lpstr>
      <vt:lpstr>以T ̅^2對ℓ ̅作圖 (IV)</vt:lpstr>
      <vt:lpstr>以T ̅^2對ℓ ̅作圖 (V)</vt:lpstr>
      <vt:lpstr>練習 I</vt:lpstr>
      <vt:lpstr>練習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LaTex</dc:title>
  <dc:creator>Hong-Yi</dc:creator>
  <cp:lastModifiedBy>Hong-Yi Chen</cp:lastModifiedBy>
  <cp:revision>138</cp:revision>
  <dcterms:created xsi:type="dcterms:W3CDTF">2015-09-22T00:59:31Z</dcterms:created>
  <dcterms:modified xsi:type="dcterms:W3CDTF">2024-04-29T03:36:39Z</dcterms:modified>
</cp:coreProperties>
</file>